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28"/>
  </p:notesMasterIdLst>
  <p:sldIdLst>
    <p:sldId id="256" r:id="rId3"/>
    <p:sldId id="260" r:id="rId4"/>
    <p:sldId id="262" r:id="rId5"/>
    <p:sldId id="263" r:id="rId6"/>
    <p:sldId id="266" r:id="rId7"/>
    <p:sldId id="269" r:id="rId8"/>
    <p:sldId id="276" r:id="rId9"/>
    <p:sldId id="273" r:id="rId10"/>
    <p:sldId id="274" r:id="rId11"/>
    <p:sldId id="272" r:id="rId12"/>
    <p:sldId id="281" r:id="rId13"/>
    <p:sldId id="315" r:id="rId14"/>
    <p:sldId id="296" r:id="rId15"/>
    <p:sldId id="309" r:id="rId16"/>
    <p:sldId id="283" r:id="rId17"/>
    <p:sldId id="284" r:id="rId18"/>
    <p:sldId id="310" r:id="rId19"/>
    <p:sldId id="286" r:id="rId20"/>
    <p:sldId id="287" r:id="rId21"/>
    <p:sldId id="288" r:id="rId22"/>
    <p:sldId id="290" r:id="rId23"/>
    <p:sldId id="311" r:id="rId24"/>
    <p:sldId id="277" r:id="rId25"/>
    <p:sldId id="278" r:id="rId26"/>
    <p:sldId id="259"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G Times" panose="020B0604020202020204" charset="0"/>
      <p:regular r:id="rId33"/>
      <p:bold r:id="rId34"/>
      <p:italic r:id="rId35"/>
      <p:boldItalic r:id="rId36"/>
    </p:embeddedFont>
    <p:embeddedFont>
      <p:font typeface="Lato"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JqoClH8vldesXdiRpI53dfbUEr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ana Simoes" initials="" lastIdx="1" clrIdx="0"/>
  <p:cmAuthor id="1" name="Gobe Hobona"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0"/>
  </p:normalViewPr>
  <p:slideViewPr>
    <p:cSldViewPr snapToGrid="0" snapToObjects="1">
      <p:cViewPr varScale="1">
        <p:scale>
          <a:sx n="120" d="100"/>
          <a:sy n="120" d="100"/>
        </p:scale>
        <p:origin x="19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8.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221" name="Google Shape;221;p13: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2: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r>
              <a:rPr lang="en-US" dirty="0"/>
              <a:t>PLEASE quickly define what an implementation target is!</a:t>
            </a:r>
            <a:endParaRPr dirty="0"/>
          </a:p>
        </p:txBody>
      </p:sp>
      <p:sp>
        <p:nvSpPr>
          <p:cNvPr id="302" name="Google Shape;302;p22: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187448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2: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r>
              <a:rPr lang="en-US" dirty="0"/>
              <a:t>PLEASE quickly define what an implementation target is!</a:t>
            </a:r>
            <a:endParaRPr dirty="0"/>
          </a:p>
        </p:txBody>
      </p:sp>
      <p:sp>
        <p:nvSpPr>
          <p:cNvPr id="302" name="Google Shape;302;p22: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674584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8: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479" name="Google Shape;479;p28: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672639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2: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02" name="Google Shape;302;p22: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744368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9ae5bab81_2_2: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26" name="Google Shape;326;g89ae5bab81_2_2: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485445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9ae5bab81_2_20: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41" name="Google Shape;341;g89ae5bab81_2_20: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74600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9ae5bab81_2_2: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26" name="Google Shape;326;g89ae5bab81_2_2: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769378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9ae5bab81_2_55: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457200" lvl="0" indent="-342900" algn="l" rtl="0">
              <a:lnSpc>
                <a:spcPct val="100000"/>
              </a:lnSpc>
              <a:spcBef>
                <a:spcPts val="480"/>
              </a:spcBef>
              <a:spcAft>
                <a:spcPts val="0"/>
              </a:spcAft>
              <a:buSzPts val="1800"/>
              <a:buChar char="●"/>
            </a:pPr>
            <a:r>
              <a:rPr lang="en-US" dirty="0"/>
              <a:t>A Chain consists of a linked list of at least two (Reference) Frames. Each pair of linked Frames defines a Frame Transform. </a:t>
            </a:r>
          </a:p>
          <a:p>
            <a:pPr marL="457200" lvl="0" indent="-342900" algn="l" rtl="0">
              <a:lnSpc>
                <a:spcPct val="100000"/>
              </a:lnSpc>
              <a:spcBef>
                <a:spcPts val="0"/>
              </a:spcBef>
              <a:spcAft>
                <a:spcPts val="0"/>
              </a:spcAft>
              <a:buSzPts val="1800"/>
              <a:buChar char="●"/>
            </a:pPr>
            <a:r>
              <a:rPr lang="en-US" dirty="0"/>
              <a:t>The first Frame in a linked pair is called the Outer Frame. The second Frame is called the Inner Frame. </a:t>
            </a:r>
          </a:p>
          <a:p>
            <a:pPr marL="457200" lvl="0" indent="-342900" algn="l" rtl="0">
              <a:lnSpc>
                <a:spcPct val="100000"/>
              </a:lnSpc>
              <a:spcBef>
                <a:spcPts val="0"/>
              </a:spcBef>
              <a:spcAft>
                <a:spcPts val="0"/>
              </a:spcAft>
              <a:buSzPts val="1800"/>
              <a:buChar char="●"/>
            </a:pPr>
            <a:r>
              <a:rPr lang="en-US" dirty="0"/>
              <a:t>Each Frame Transform maps coordinates in its Outer Frame to its Inner Frame.</a:t>
            </a:r>
          </a:p>
          <a:p>
            <a:pPr marL="457200" lvl="0" indent="-342900" algn="l" rtl="0">
              <a:lnSpc>
                <a:spcPct val="100000"/>
              </a:lnSpc>
              <a:spcBef>
                <a:spcPts val="0"/>
              </a:spcBef>
              <a:spcAft>
                <a:spcPts val="0"/>
              </a:spcAft>
              <a:buSzPts val="1800"/>
              <a:buChar char="●"/>
            </a:pPr>
            <a:r>
              <a:rPr lang="en-US" dirty="0"/>
              <a:t>The first Outer Frame is the Outermost Frame. The last Inner Frame is the Innermost Frame.</a:t>
            </a:r>
          </a:p>
          <a:p>
            <a:pPr marL="457200" lvl="0" indent="-342900" algn="l" rtl="0">
              <a:lnSpc>
                <a:spcPct val="100000"/>
              </a:lnSpc>
              <a:spcBef>
                <a:spcPts val="0"/>
              </a:spcBef>
              <a:spcAft>
                <a:spcPts val="0"/>
              </a:spcAft>
              <a:buSzPts val="1800"/>
              <a:buChar char="●"/>
            </a:pPr>
            <a:r>
              <a:rPr lang="en-US" dirty="0"/>
              <a:t>A Chain has a composite Frame Transform, mapping from the Outermost Frame to the Innermost Frame by sequentially applying all of the Frame Transforms in the chain. </a:t>
            </a:r>
          </a:p>
          <a:p>
            <a:pPr marL="457200" lvl="0" indent="-342900" algn="l" rtl="0">
              <a:lnSpc>
                <a:spcPct val="100000"/>
              </a:lnSpc>
              <a:spcBef>
                <a:spcPts val="0"/>
              </a:spcBef>
              <a:spcAft>
                <a:spcPts val="0"/>
              </a:spcAft>
              <a:buSzPts val="1800"/>
              <a:buChar char="●"/>
            </a:pPr>
            <a:r>
              <a:rPr lang="en-US" dirty="0"/>
              <a:t>A Chain functionally defines a single </a:t>
            </a:r>
            <a:r>
              <a:rPr lang="en-US" dirty="0" err="1"/>
              <a:t>GeoPose</a:t>
            </a:r>
            <a:r>
              <a:rPr lang="en-US" dirty="0"/>
              <a:t>.</a:t>
            </a:r>
          </a:p>
          <a:p>
            <a:pPr marL="0" lvl="0" indent="0" algn="l" rtl="0">
              <a:lnSpc>
                <a:spcPct val="100000"/>
              </a:lnSpc>
              <a:spcBef>
                <a:spcPts val="360"/>
              </a:spcBef>
              <a:spcAft>
                <a:spcPts val="0"/>
              </a:spcAft>
              <a:buSzPts val="1400"/>
              <a:buNone/>
            </a:pPr>
            <a:endParaRPr dirty="0"/>
          </a:p>
        </p:txBody>
      </p:sp>
      <p:sp>
        <p:nvSpPr>
          <p:cNvPr id="363" name="Google Shape;363;g89ae5bab81_2_55: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690248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9ae5bab81_2_70: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77" name="Google Shape;377;g89ae5bab81_2_70: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23089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 name="Google Shape;110;p5: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r>
              <a:rPr lang="en-US"/>
              <a:t>Jeremy: say in the vision that this has to do with geographical locations</a:t>
            </a:r>
            <a:endParaRPr/>
          </a:p>
        </p:txBody>
      </p:sp>
      <p:sp>
        <p:nvSpPr>
          <p:cNvPr id="111" name="Google Shape;111;p5:notes"/>
          <p:cNvSpPr txBox="1">
            <a:spLocks noGrp="1"/>
          </p:cNvSpPr>
          <p:nvPr>
            <p:ph type="sldNum" idx="12"/>
          </p:nvPr>
        </p:nvSpPr>
        <p:spPr>
          <a:xfrm>
            <a:off x="3911600" y="8759825"/>
            <a:ext cx="2992438" cy="460375"/>
          </a:xfrm>
          <a:prstGeom prst="rect">
            <a:avLst/>
          </a:prstGeom>
          <a:noFill/>
          <a:ln>
            <a:noFill/>
          </a:ln>
        </p:spPr>
        <p:txBody>
          <a:bodyPr spcFirstLastPara="1" wrap="square" lIns="92125" tIns="46050" rIns="92125" bIns="4605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9ae5bab81_2_81: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87" name="Google Shape;387;g89ae5bab81_2_81: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945436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8f3f765d2_2_22: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409" name="Google Shape;409;g88f3f765d2_2_22: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127056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9ae5bab81_2_81: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87" name="Google Shape;387;g89ae5bab81_2_81: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926885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dirty="0"/>
          </a:p>
        </p:txBody>
      </p:sp>
      <p:sp>
        <p:nvSpPr>
          <p:cNvPr id="264" name="Google Shape;264;p17: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782907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dirty="0"/>
          </a:p>
        </p:txBody>
      </p:sp>
      <p:sp>
        <p:nvSpPr>
          <p:cNvPr id="264" name="Google Shape;264;p17: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579041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0" name="Google Shape;100;p4: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233361" lvl="0" indent="-233361" algn="l" rtl="0">
              <a:lnSpc>
                <a:spcPct val="100000"/>
              </a:lnSpc>
              <a:spcBef>
                <a:spcPts val="0"/>
              </a:spcBef>
              <a:spcAft>
                <a:spcPts val="0"/>
              </a:spcAft>
              <a:buSzPts val="2400"/>
              <a:buFont typeface="Arial"/>
              <a:buChar char="•"/>
            </a:pPr>
            <a:r>
              <a:rPr lang="en-US" dirty="0"/>
              <a:t>the </a:t>
            </a:r>
            <a:r>
              <a:rPr lang="en-US" dirty="0" err="1"/>
              <a:t>GeoPose</a:t>
            </a:r>
            <a:r>
              <a:rPr lang="en-US" dirty="0"/>
              <a:t> standard is under development and things may change before we are done.</a:t>
            </a:r>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Clr>
                <a:schemeClr val="dk1"/>
              </a:buClr>
              <a:buSzPts val="1200"/>
              <a:buFont typeface="Times New Roman"/>
              <a:buNone/>
            </a:pPr>
            <a:r>
              <a:rPr lang="en-US" dirty="0"/>
              <a:t>Since </a:t>
            </a:r>
            <a:r>
              <a:rPr lang="en-US" u="sng" dirty="0"/>
              <a:t>all systems have their proprietary frameworks</a:t>
            </a:r>
            <a:r>
              <a:rPr lang="en-US" dirty="0"/>
              <a:t>, </a:t>
            </a:r>
            <a:endParaRPr dirty="0"/>
          </a:p>
          <a:p>
            <a:pPr marL="0" lvl="0" indent="0" algn="l" rtl="0">
              <a:lnSpc>
                <a:spcPct val="100000"/>
              </a:lnSpc>
              <a:spcBef>
                <a:spcPts val="360"/>
              </a:spcBef>
              <a:spcAft>
                <a:spcPts val="0"/>
              </a:spcAft>
              <a:buClr>
                <a:schemeClr val="dk1"/>
              </a:buClr>
              <a:buSzPts val="1200"/>
              <a:buFont typeface="Times New Roman"/>
              <a:buNone/>
            </a:pPr>
            <a:r>
              <a:rPr lang="en-US" u="sng" dirty="0"/>
              <a:t>interoperability would only be achieved through </a:t>
            </a:r>
            <a:endParaRPr dirty="0"/>
          </a:p>
          <a:p>
            <a:pPr marL="0" lvl="0" indent="0" algn="l" rtl="0">
              <a:lnSpc>
                <a:spcPct val="100000"/>
              </a:lnSpc>
              <a:spcBef>
                <a:spcPts val="360"/>
              </a:spcBef>
              <a:spcAft>
                <a:spcPts val="0"/>
              </a:spcAft>
              <a:buClr>
                <a:schemeClr val="dk1"/>
              </a:buClr>
              <a:buSzPts val="1200"/>
              <a:buFont typeface="Times New Roman"/>
              <a:buNone/>
            </a:pPr>
            <a:r>
              <a:rPr lang="en-US" u="sng" dirty="0"/>
              <a:t>APIs or transforms between proprietary frameworks. </a:t>
            </a:r>
            <a:endParaRPr dirty="0"/>
          </a:p>
          <a:p>
            <a:pPr marL="0" lvl="0" indent="0" algn="l" rtl="0">
              <a:lnSpc>
                <a:spcPct val="100000"/>
              </a:lnSpc>
              <a:spcBef>
                <a:spcPts val="360"/>
              </a:spcBef>
              <a:spcAft>
                <a:spcPts val="0"/>
              </a:spcAft>
              <a:buSzPts val="1400"/>
              <a:buNone/>
            </a:pPr>
            <a:endParaRPr dirty="0"/>
          </a:p>
        </p:txBody>
      </p:sp>
      <p:sp>
        <p:nvSpPr>
          <p:cNvPr id="101" name="Google Shape;101;p4:notes"/>
          <p:cNvSpPr txBox="1">
            <a:spLocks noGrp="1"/>
          </p:cNvSpPr>
          <p:nvPr>
            <p:ph type="sldNum" idx="12"/>
          </p:nvPr>
        </p:nvSpPr>
        <p:spPr>
          <a:xfrm>
            <a:off x="3911600" y="8759825"/>
            <a:ext cx="2992438" cy="460375"/>
          </a:xfrm>
          <a:prstGeom prst="rect">
            <a:avLst/>
          </a:prstGeom>
          <a:noFill/>
          <a:ln>
            <a:noFill/>
          </a:ln>
        </p:spPr>
        <p:txBody>
          <a:bodyPr spcFirstLastPara="1" wrap="square" lIns="92125" tIns="46050" rIns="92125" bIns="4605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r>
              <a:rPr lang="en-US"/>
              <a:t>Basic problem, relating viewers and objects - representing their positions and orientations in space. Often starts with relative positions</a:t>
            </a:r>
            <a:endParaRPr/>
          </a:p>
        </p:txBody>
      </p:sp>
      <p:sp>
        <p:nvSpPr>
          <p:cNvPr id="126" name="Google Shape;126;p8: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9ae5bab81_6_4: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r>
              <a:rPr lang="en-US"/>
              <a:t>But ultimately we need to relate these positions and orientations into a geographical or geospatial framework to be able to relate to fixed infrastructure, or objects represented in other computer systems</a:t>
            </a:r>
            <a:endParaRPr/>
          </a:p>
        </p:txBody>
      </p:sp>
      <p:sp>
        <p:nvSpPr>
          <p:cNvPr id="134" name="Google Shape;134;g89ae5bab81_6_4: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9ae5bab81_8_4: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r>
              <a:rPr lang="en-US"/>
              <a:t>From this we derive the idea of poses, and the chained reference systems to relate between the geographical, Earth-based system and individual objects and their histories of locations and orientations</a:t>
            </a:r>
            <a:endParaRPr/>
          </a:p>
        </p:txBody>
      </p:sp>
      <p:sp>
        <p:nvSpPr>
          <p:cNvPr id="167" name="Google Shape;167;g89ae5bab81_8_4: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195" name="Google Shape;195;p10: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dirty="0"/>
          </a:p>
        </p:txBody>
      </p:sp>
      <p:sp>
        <p:nvSpPr>
          <p:cNvPr id="264" name="Google Shape;264;p17: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4: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2" name="Google Shape;232;p14: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endParaRPr/>
          </a:p>
        </p:txBody>
      </p:sp>
      <p:sp>
        <p:nvSpPr>
          <p:cNvPr id="233" name="Google Shape;233;p14:notes"/>
          <p:cNvSpPr txBox="1">
            <a:spLocks noGrp="1"/>
          </p:cNvSpPr>
          <p:nvPr>
            <p:ph type="sldNum" idx="12"/>
          </p:nvPr>
        </p:nvSpPr>
        <p:spPr>
          <a:xfrm>
            <a:off x="3911600" y="8759825"/>
            <a:ext cx="2992438" cy="460375"/>
          </a:xfrm>
          <a:prstGeom prst="rect">
            <a:avLst/>
          </a:prstGeom>
          <a:noFill/>
          <a:ln>
            <a:noFill/>
          </a:ln>
        </p:spPr>
        <p:txBody>
          <a:bodyPr spcFirstLastPara="1" wrap="square" lIns="92125" tIns="46050" rIns="92125" bIns="4605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4" name="Google Shape;244;p15: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r>
              <a:rPr lang="en-US" dirty="0"/>
              <a:t>Shared frame of reference is the deepest/basic concept</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Does </a:t>
            </a:r>
            <a:r>
              <a:rPr lang="en-US" dirty="0" err="1"/>
              <a:t>GeoPose</a:t>
            </a:r>
            <a:r>
              <a:rPr lang="en-US" dirty="0"/>
              <a:t> pertain to any real world or synthetic object? Yes all moving and stationary objects, people, things have </a:t>
            </a:r>
            <a:r>
              <a:rPr lang="en-US" dirty="0" err="1"/>
              <a:t>GeoPose</a:t>
            </a:r>
            <a:r>
              <a:rPr lang="en-US" dirty="0"/>
              <a:t>. (covered moving objects in two previous </a:t>
            </a:r>
            <a:r>
              <a:rPr lang="en-US" dirty="0" err="1"/>
              <a:t>slieds</a:t>
            </a:r>
            <a:r>
              <a:rPr lang="en-US" dirty="0"/>
              <a:t>)</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Making a distinction between absolute and relative pose. </a:t>
            </a:r>
            <a:endParaRPr dirty="0"/>
          </a:p>
          <a:p>
            <a:pPr marL="0" lvl="0" indent="0" algn="l" rtl="0">
              <a:lnSpc>
                <a:spcPct val="100000"/>
              </a:lnSpc>
              <a:spcBef>
                <a:spcPts val="360"/>
              </a:spcBef>
              <a:spcAft>
                <a:spcPts val="0"/>
              </a:spcAft>
              <a:buSzPts val="1400"/>
              <a:buNone/>
            </a:pPr>
            <a:r>
              <a:rPr lang="en-US" dirty="0"/>
              <a:t>Absolute </a:t>
            </a:r>
            <a:endParaRPr dirty="0"/>
          </a:p>
          <a:p>
            <a:pPr marL="0" lvl="0" indent="0" algn="l" rtl="0">
              <a:lnSpc>
                <a:spcPct val="100000"/>
              </a:lnSpc>
              <a:spcBef>
                <a:spcPts val="360"/>
              </a:spcBef>
              <a:spcAft>
                <a:spcPts val="0"/>
              </a:spcAft>
              <a:buSzPts val="1400"/>
              <a:buNone/>
            </a:pPr>
            <a:r>
              <a:rPr lang="en-US" dirty="0"/>
              <a:t>Relative is part of using </a:t>
            </a:r>
            <a:r>
              <a:rPr lang="en-US" dirty="0" err="1"/>
              <a:t>GeoPose</a:t>
            </a:r>
            <a:r>
              <a:rPr lang="en-US" dirty="0"/>
              <a:t>. Not captured within </a:t>
            </a:r>
            <a:r>
              <a:rPr lang="en-US" dirty="0" err="1"/>
              <a:t>GeoPose</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Orientation is expressed as part of </a:t>
            </a:r>
            <a:r>
              <a:rPr lang="en-US" dirty="0" err="1"/>
              <a:t>GeoPose</a:t>
            </a:r>
            <a:r>
              <a:rPr lang="en-US" dirty="0"/>
              <a:t> relative to each axes</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Instead of having zones, with abrupt changes between zones, each item (wherever it is) cab always been given/obtain a </a:t>
            </a:r>
            <a:r>
              <a:rPr lang="en-US" dirty="0" err="1"/>
              <a:t>GeoPose</a:t>
            </a:r>
            <a:r>
              <a:rPr lang="en-US" dirty="0"/>
              <a:t>.</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Depends on where you consider the origin to be. </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endParaRPr dirty="0"/>
          </a:p>
        </p:txBody>
      </p:sp>
      <p:sp>
        <p:nvSpPr>
          <p:cNvPr id="245" name="Google Shape;245;p15:notes"/>
          <p:cNvSpPr txBox="1">
            <a:spLocks noGrp="1"/>
          </p:cNvSpPr>
          <p:nvPr>
            <p:ph type="sldNum" idx="12"/>
          </p:nvPr>
        </p:nvSpPr>
        <p:spPr>
          <a:xfrm>
            <a:off x="3911600" y="8759825"/>
            <a:ext cx="2992438" cy="460375"/>
          </a:xfrm>
          <a:prstGeom prst="rect">
            <a:avLst/>
          </a:prstGeom>
          <a:noFill/>
          <a:ln>
            <a:noFill/>
          </a:ln>
        </p:spPr>
        <p:txBody>
          <a:bodyPr spcFirstLastPara="1" wrap="square" lIns="92125" tIns="46050" rIns="92125" bIns="4605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hyperlink" Target="https://twitter.com/opengeospatial?ref_src=twsrc%5Egoogle%7Ctwcamp%5Eserp%7Ctwgr%5Eautho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1"/>
        <p:cNvGrpSpPr/>
        <p:nvPr/>
      </p:nvGrpSpPr>
      <p:grpSpPr>
        <a:xfrm>
          <a:off x="0" y="0"/>
          <a:ext cx="0" cy="0"/>
          <a:chOff x="0" y="0"/>
          <a:chExt cx="0" cy="0"/>
        </a:xfrm>
      </p:grpSpPr>
      <p:sp>
        <p:nvSpPr>
          <p:cNvPr id="52" name="Google Shape;52;p12"/>
          <p:cNvSpPr txBox="1">
            <a:spLocks noGrp="1"/>
          </p:cNvSpPr>
          <p:nvPr>
            <p:ph type="body" idx="1"/>
          </p:nvPr>
        </p:nvSpPr>
        <p:spPr>
          <a:xfrm>
            <a:off x="838200" y="1169129"/>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rgbClr val="092745"/>
              </a:buClr>
              <a:buSzPts val="2800"/>
              <a:buChar char="•"/>
              <a:defRPr/>
            </a:lvl1pPr>
            <a:lvl2pPr marL="914400" lvl="1" indent="-381000" algn="l">
              <a:lnSpc>
                <a:spcPct val="100000"/>
              </a:lnSpc>
              <a:spcBef>
                <a:spcPts val="600"/>
              </a:spcBef>
              <a:spcAft>
                <a:spcPts val="0"/>
              </a:spcAft>
              <a:buClr>
                <a:schemeClr val="dk1"/>
              </a:buClr>
              <a:buSzPts val="2400"/>
              <a:buChar char="•"/>
              <a:defRPr/>
            </a:lvl2pPr>
            <a:lvl3pPr marL="1371600" lvl="2" indent="-355600" algn="l">
              <a:lnSpc>
                <a:spcPct val="100000"/>
              </a:lnSpc>
              <a:spcBef>
                <a:spcPts val="600"/>
              </a:spcBef>
              <a:spcAft>
                <a:spcPts val="0"/>
              </a:spcAft>
              <a:buClr>
                <a:schemeClr val="dk1"/>
              </a:buClr>
              <a:buSzPts val="20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2"/>
          <p:cNvSpPr txBox="1">
            <a:spLocks noGrp="1"/>
          </p:cNvSpPr>
          <p:nvPr>
            <p:ph type="body" idx="2"/>
          </p:nvPr>
        </p:nvSpPr>
        <p:spPr>
          <a:xfrm>
            <a:off x="6172200" y="1169129"/>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rgbClr val="092745"/>
              </a:buClr>
              <a:buSzPts val="2800"/>
              <a:buChar char="•"/>
              <a:defRPr/>
            </a:lvl1pPr>
            <a:lvl2pPr marL="914400" lvl="1" indent="-381000" algn="l">
              <a:lnSpc>
                <a:spcPct val="100000"/>
              </a:lnSpc>
              <a:spcBef>
                <a:spcPts val="600"/>
              </a:spcBef>
              <a:spcAft>
                <a:spcPts val="0"/>
              </a:spcAft>
              <a:buClr>
                <a:schemeClr val="dk1"/>
              </a:buClr>
              <a:buSzPts val="2400"/>
              <a:buChar char="•"/>
              <a:defRPr/>
            </a:lvl2pPr>
            <a:lvl3pPr marL="1371600" lvl="2" indent="-355600" algn="l">
              <a:lnSpc>
                <a:spcPct val="100000"/>
              </a:lnSpc>
              <a:spcBef>
                <a:spcPts val="600"/>
              </a:spcBef>
              <a:spcAft>
                <a:spcPts val="0"/>
              </a:spcAft>
              <a:buClr>
                <a:schemeClr val="dk1"/>
              </a:buClr>
              <a:buSzPts val="20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2"/>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F2F2F2"/>
                </a:solidFill>
                <a:latin typeface="Lato"/>
                <a:ea typeface="Lato"/>
                <a:cs typeface="Lato"/>
                <a:sym typeface="Lato"/>
              </a:defRPr>
            </a:lvl1pPr>
            <a:lvl2pPr marL="0" lvl="1" indent="0" algn="r">
              <a:spcBef>
                <a:spcPts val="0"/>
              </a:spcBef>
              <a:buNone/>
              <a:defRPr sz="1200" b="0">
                <a:solidFill>
                  <a:srgbClr val="F2F2F2"/>
                </a:solidFill>
                <a:latin typeface="Lato"/>
                <a:ea typeface="Lato"/>
                <a:cs typeface="Lato"/>
                <a:sym typeface="Lato"/>
              </a:defRPr>
            </a:lvl2pPr>
            <a:lvl3pPr marL="0" lvl="2" indent="0" algn="r">
              <a:spcBef>
                <a:spcPts val="0"/>
              </a:spcBef>
              <a:buNone/>
              <a:defRPr sz="1200" b="0">
                <a:solidFill>
                  <a:srgbClr val="F2F2F2"/>
                </a:solidFill>
                <a:latin typeface="Lato"/>
                <a:ea typeface="Lato"/>
                <a:cs typeface="Lato"/>
                <a:sym typeface="Lato"/>
              </a:defRPr>
            </a:lvl3pPr>
            <a:lvl4pPr marL="0" lvl="3" indent="0" algn="r">
              <a:spcBef>
                <a:spcPts val="0"/>
              </a:spcBef>
              <a:buNone/>
              <a:defRPr sz="1200" b="0">
                <a:solidFill>
                  <a:srgbClr val="F2F2F2"/>
                </a:solidFill>
                <a:latin typeface="Lato"/>
                <a:ea typeface="Lato"/>
                <a:cs typeface="Lato"/>
                <a:sym typeface="Lato"/>
              </a:defRPr>
            </a:lvl4pPr>
            <a:lvl5pPr marL="0" lvl="4" indent="0" algn="r">
              <a:spcBef>
                <a:spcPts val="0"/>
              </a:spcBef>
              <a:buNone/>
              <a:defRPr sz="1200" b="0">
                <a:solidFill>
                  <a:srgbClr val="F2F2F2"/>
                </a:solidFill>
                <a:latin typeface="Lato"/>
                <a:ea typeface="Lato"/>
                <a:cs typeface="Lato"/>
                <a:sym typeface="Lato"/>
              </a:defRPr>
            </a:lvl5pPr>
            <a:lvl6pPr marL="0" lvl="5" indent="0" algn="r">
              <a:spcBef>
                <a:spcPts val="0"/>
              </a:spcBef>
              <a:buNone/>
              <a:defRPr sz="1200" b="0">
                <a:solidFill>
                  <a:srgbClr val="F2F2F2"/>
                </a:solidFill>
                <a:latin typeface="Lato"/>
                <a:ea typeface="Lato"/>
                <a:cs typeface="Lato"/>
                <a:sym typeface="Lato"/>
              </a:defRPr>
            </a:lvl6pPr>
            <a:lvl7pPr marL="0" lvl="6" indent="0" algn="r">
              <a:spcBef>
                <a:spcPts val="0"/>
              </a:spcBef>
              <a:buNone/>
              <a:defRPr sz="1200" b="0">
                <a:solidFill>
                  <a:srgbClr val="F2F2F2"/>
                </a:solidFill>
                <a:latin typeface="Lato"/>
                <a:ea typeface="Lato"/>
                <a:cs typeface="Lato"/>
                <a:sym typeface="Lato"/>
              </a:defRPr>
            </a:lvl7pPr>
            <a:lvl8pPr marL="0" lvl="7" indent="0" algn="r">
              <a:spcBef>
                <a:spcPts val="0"/>
              </a:spcBef>
              <a:buNone/>
              <a:defRPr sz="1200" b="0">
                <a:solidFill>
                  <a:srgbClr val="F2F2F2"/>
                </a:solidFill>
                <a:latin typeface="Lato"/>
                <a:ea typeface="Lato"/>
                <a:cs typeface="Lato"/>
                <a:sym typeface="Lato"/>
              </a:defRPr>
            </a:lvl8pPr>
            <a:lvl9pPr marL="0" lvl="8" indent="0" algn="r">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12"/>
          <p:cNvSpPr txBox="1">
            <a:spLocks noGrp="1"/>
          </p:cNvSpPr>
          <p:nvPr>
            <p:ph type="title"/>
          </p:nvPr>
        </p:nvSpPr>
        <p:spPr>
          <a:xfrm>
            <a:off x="223709" y="55285"/>
            <a:ext cx="10515600" cy="7656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6"/>
        <p:cNvGrpSpPr/>
        <p:nvPr/>
      </p:nvGrpSpPr>
      <p:grpSpPr>
        <a:xfrm>
          <a:off x="0" y="0"/>
          <a:ext cx="0" cy="0"/>
          <a:chOff x="0" y="0"/>
          <a:chExt cx="0" cy="0"/>
        </a:xfrm>
      </p:grpSpPr>
      <p:sp>
        <p:nvSpPr>
          <p:cNvPr id="57" name="Google Shape;57;p13"/>
          <p:cNvSpPr>
            <a:spLocks noGrp="1"/>
          </p:cNvSpPr>
          <p:nvPr>
            <p:ph type="pic" idx="2"/>
          </p:nvPr>
        </p:nvSpPr>
        <p:spPr>
          <a:xfrm>
            <a:off x="6325950" y="1169129"/>
            <a:ext cx="5510750" cy="4351338"/>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rgbClr val="092745"/>
              </a:buClr>
              <a:buSzPts val="3200"/>
              <a:buFont typeface="Arial"/>
              <a:buNone/>
              <a:defRPr sz="3200" b="0" i="0" u="none" strike="noStrike" cap="none">
                <a:solidFill>
                  <a:srgbClr val="092745"/>
                </a:solidFill>
                <a:latin typeface="Arial"/>
                <a:ea typeface="Arial"/>
                <a:cs typeface="Arial"/>
                <a:sym typeface="Arial"/>
              </a:defRPr>
            </a:lvl1pPr>
            <a:lvl2pPr marR="0" lvl="1" algn="l" rtl="0">
              <a:lnSpc>
                <a:spcPct val="100000"/>
              </a:lnSpc>
              <a:spcBef>
                <a:spcPts val="6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6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body" idx="1"/>
          </p:nvPr>
        </p:nvSpPr>
        <p:spPr>
          <a:xfrm>
            <a:off x="838200" y="1169129"/>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rgbClr val="092745"/>
              </a:buClr>
              <a:buSzPts val="2800"/>
              <a:buChar char="•"/>
              <a:defRPr/>
            </a:lvl1pPr>
            <a:lvl2pPr marL="914400" lvl="1" indent="-381000" algn="l">
              <a:lnSpc>
                <a:spcPct val="100000"/>
              </a:lnSpc>
              <a:spcBef>
                <a:spcPts val="600"/>
              </a:spcBef>
              <a:spcAft>
                <a:spcPts val="0"/>
              </a:spcAft>
              <a:buClr>
                <a:schemeClr val="dk1"/>
              </a:buClr>
              <a:buSzPts val="2400"/>
              <a:buChar char="•"/>
              <a:defRPr/>
            </a:lvl2pPr>
            <a:lvl3pPr marL="1371600" lvl="2" indent="-355600" algn="l">
              <a:lnSpc>
                <a:spcPct val="100000"/>
              </a:lnSpc>
              <a:spcBef>
                <a:spcPts val="600"/>
              </a:spcBef>
              <a:spcAft>
                <a:spcPts val="0"/>
              </a:spcAft>
              <a:buClr>
                <a:schemeClr val="dk1"/>
              </a:buClr>
              <a:buSzPts val="20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F2F2F2"/>
                </a:solidFill>
                <a:latin typeface="Lato"/>
                <a:ea typeface="Lato"/>
                <a:cs typeface="Lato"/>
                <a:sym typeface="Lato"/>
              </a:defRPr>
            </a:lvl1pPr>
            <a:lvl2pPr marL="0" lvl="1" indent="0" algn="r">
              <a:spcBef>
                <a:spcPts val="0"/>
              </a:spcBef>
              <a:buNone/>
              <a:defRPr sz="1200" b="0">
                <a:solidFill>
                  <a:srgbClr val="F2F2F2"/>
                </a:solidFill>
                <a:latin typeface="Lato"/>
                <a:ea typeface="Lato"/>
                <a:cs typeface="Lato"/>
                <a:sym typeface="Lato"/>
              </a:defRPr>
            </a:lvl2pPr>
            <a:lvl3pPr marL="0" lvl="2" indent="0" algn="r">
              <a:spcBef>
                <a:spcPts val="0"/>
              </a:spcBef>
              <a:buNone/>
              <a:defRPr sz="1200" b="0">
                <a:solidFill>
                  <a:srgbClr val="F2F2F2"/>
                </a:solidFill>
                <a:latin typeface="Lato"/>
                <a:ea typeface="Lato"/>
                <a:cs typeface="Lato"/>
                <a:sym typeface="Lato"/>
              </a:defRPr>
            </a:lvl3pPr>
            <a:lvl4pPr marL="0" lvl="3" indent="0" algn="r">
              <a:spcBef>
                <a:spcPts val="0"/>
              </a:spcBef>
              <a:buNone/>
              <a:defRPr sz="1200" b="0">
                <a:solidFill>
                  <a:srgbClr val="F2F2F2"/>
                </a:solidFill>
                <a:latin typeface="Lato"/>
                <a:ea typeface="Lato"/>
                <a:cs typeface="Lato"/>
                <a:sym typeface="Lato"/>
              </a:defRPr>
            </a:lvl4pPr>
            <a:lvl5pPr marL="0" lvl="4" indent="0" algn="r">
              <a:spcBef>
                <a:spcPts val="0"/>
              </a:spcBef>
              <a:buNone/>
              <a:defRPr sz="1200" b="0">
                <a:solidFill>
                  <a:srgbClr val="F2F2F2"/>
                </a:solidFill>
                <a:latin typeface="Lato"/>
                <a:ea typeface="Lato"/>
                <a:cs typeface="Lato"/>
                <a:sym typeface="Lato"/>
              </a:defRPr>
            </a:lvl5pPr>
            <a:lvl6pPr marL="0" lvl="5" indent="0" algn="r">
              <a:spcBef>
                <a:spcPts val="0"/>
              </a:spcBef>
              <a:buNone/>
              <a:defRPr sz="1200" b="0">
                <a:solidFill>
                  <a:srgbClr val="F2F2F2"/>
                </a:solidFill>
                <a:latin typeface="Lato"/>
                <a:ea typeface="Lato"/>
                <a:cs typeface="Lato"/>
                <a:sym typeface="Lato"/>
              </a:defRPr>
            </a:lvl6pPr>
            <a:lvl7pPr marL="0" lvl="6" indent="0" algn="r">
              <a:spcBef>
                <a:spcPts val="0"/>
              </a:spcBef>
              <a:buNone/>
              <a:defRPr sz="1200" b="0">
                <a:solidFill>
                  <a:srgbClr val="F2F2F2"/>
                </a:solidFill>
                <a:latin typeface="Lato"/>
                <a:ea typeface="Lato"/>
                <a:cs typeface="Lato"/>
                <a:sym typeface="Lato"/>
              </a:defRPr>
            </a:lvl7pPr>
            <a:lvl8pPr marL="0" lvl="7" indent="0" algn="r">
              <a:spcBef>
                <a:spcPts val="0"/>
              </a:spcBef>
              <a:buNone/>
              <a:defRPr sz="1200" b="0">
                <a:solidFill>
                  <a:srgbClr val="F2F2F2"/>
                </a:solidFill>
                <a:latin typeface="Lato"/>
                <a:ea typeface="Lato"/>
                <a:cs typeface="Lato"/>
                <a:sym typeface="Lato"/>
              </a:defRPr>
            </a:lvl8pPr>
            <a:lvl9pPr marL="0" lvl="8" indent="0" algn="r">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3"/>
          <p:cNvSpPr txBox="1">
            <a:spLocks noGrp="1"/>
          </p:cNvSpPr>
          <p:nvPr>
            <p:ph type="title"/>
          </p:nvPr>
        </p:nvSpPr>
        <p:spPr>
          <a:xfrm>
            <a:off x="223709" y="55285"/>
            <a:ext cx="10515600" cy="7656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1"/>
        <p:cNvGrpSpPr/>
        <p:nvPr/>
      </p:nvGrpSpPr>
      <p:grpSpPr>
        <a:xfrm>
          <a:off x="0" y="0"/>
          <a:ext cx="0" cy="0"/>
          <a:chOff x="0" y="0"/>
          <a:chExt cx="0" cy="0"/>
        </a:xfrm>
      </p:grpSpPr>
      <p:pic>
        <p:nvPicPr>
          <p:cNvPr id="62" name="Google Shape;62;p14" descr="A close up of a sign&#10;&#10;Description automatically generated">
            <a:hlinkClick r:id="rId2"/>
          </p:cNvPr>
          <p:cNvPicPr preferRelativeResize="0"/>
          <p:nvPr/>
        </p:nvPicPr>
        <p:blipFill rotWithShape="1">
          <a:blip r:embed="rId3">
            <a:alphaModFix/>
          </a:blip>
          <a:srcRect/>
          <a:stretch/>
        </p:blipFill>
        <p:spPr>
          <a:xfrm>
            <a:off x="11051944" y="6109215"/>
            <a:ext cx="436507" cy="436507"/>
          </a:xfrm>
          <a:prstGeom prst="rect">
            <a:avLst/>
          </a:prstGeom>
          <a:noFill/>
          <a:ln>
            <a:noFill/>
          </a:ln>
        </p:spPr>
      </p:pic>
      <p:pic>
        <p:nvPicPr>
          <p:cNvPr id="63" name="Google Shape;63;p14" descr="A picture containing shirt&#10;&#10;Description automatically generated">
            <a:hlinkClick r:id="rId4"/>
          </p:cNvPr>
          <p:cNvPicPr preferRelativeResize="0"/>
          <p:nvPr/>
        </p:nvPicPr>
        <p:blipFill rotWithShape="1">
          <a:blip r:embed="rId5">
            <a:alphaModFix/>
          </a:blip>
          <a:srcRect/>
          <a:stretch/>
        </p:blipFill>
        <p:spPr>
          <a:xfrm>
            <a:off x="11475716" y="6022887"/>
            <a:ext cx="598016" cy="598016"/>
          </a:xfrm>
          <a:prstGeom prst="rect">
            <a:avLst/>
          </a:prstGeom>
          <a:noFill/>
          <a:ln>
            <a:noFill/>
          </a:ln>
        </p:spPr>
      </p:pic>
      <p:sp>
        <p:nvSpPr>
          <p:cNvPr id="64" name="Google Shape;64;p14"/>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F2F2F2"/>
                </a:solidFill>
                <a:latin typeface="Lato"/>
                <a:ea typeface="Lato"/>
                <a:cs typeface="Lato"/>
                <a:sym typeface="Lato"/>
              </a:defRPr>
            </a:lvl1pPr>
            <a:lvl2pPr marL="0" lvl="1" indent="0" algn="r">
              <a:spcBef>
                <a:spcPts val="0"/>
              </a:spcBef>
              <a:buNone/>
              <a:defRPr sz="1200" b="0">
                <a:solidFill>
                  <a:srgbClr val="F2F2F2"/>
                </a:solidFill>
                <a:latin typeface="Lato"/>
                <a:ea typeface="Lato"/>
                <a:cs typeface="Lato"/>
                <a:sym typeface="Lato"/>
              </a:defRPr>
            </a:lvl2pPr>
            <a:lvl3pPr marL="0" lvl="2" indent="0" algn="r">
              <a:spcBef>
                <a:spcPts val="0"/>
              </a:spcBef>
              <a:buNone/>
              <a:defRPr sz="1200" b="0">
                <a:solidFill>
                  <a:srgbClr val="F2F2F2"/>
                </a:solidFill>
                <a:latin typeface="Lato"/>
                <a:ea typeface="Lato"/>
                <a:cs typeface="Lato"/>
                <a:sym typeface="Lato"/>
              </a:defRPr>
            </a:lvl3pPr>
            <a:lvl4pPr marL="0" lvl="3" indent="0" algn="r">
              <a:spcBef>
                <a:spcPts val="0"/>
              </a:spcBef>
              <a:buNone/>
              <a:defRPr sz="1200" b="0">
                <a:solidFill>
                  <a:srgbClr val="F2F2F2"/>
                </a:solidFill>
                <a:latin typeface="Lato"/>
                <a:ea typeface="Lato"/>
                <a:cs typeface="Lato"/>
                <a:sym typeface="Lato"/>
              </a:defRPr>
            </a:lvl4pPr>
            <a:lvl5pPr marL="0" lvl="4" indent="0" algn="r">
              <a:spcBef>
                <a:spcPts val="0"/>
              </a:spcBef>
              <a:buNone/>
              <a:defRPr sz="1200" b="0">
                <a:solidFill>
                  <a:srgbClr val="F2F2F2"/>
                </a:solidFill>
                <a:latin typeface="Lato"/>
                <a:ea typeface="Lato"/>
                <a:cs typeface="Lato"/>
                <a:sym typeface="Lato"/>
              </a:defRPr>
            </a:lvl5pPr>
            <a:lvl6pPr marL="0" lvl="5" indent="0" algn="r">
              <a:spcBef>
                <a:spcPts val="0"/>
              </a:spcBef>
              <a:buNone/>
              <a:defRPr sz="1200" b="0">
                <a:solidFill>
                  <a:srgbClr val="F2F2F2"/>
                </a:solidFill>
                <a:latin typeface="Lato"/>
                <a:ea typeface="Lato"/>
                <a:cs typeface="Lato"/>
                <a:sym typeface="Lato"/>
              </a:defRPr>
            </a:lvl6pPr>
            <a:lvl7pPr marL="0" lvl="6" indent="0" algn="r">
              <a:spcBef>
                <a:spcPts val="0"/>
              </a:spcBef>
              <a:buNone/>
              <a:defRPr sz="1200" b="0">
                <a:solidFill>
                  <a:srgbClr val="F2F2F2"/>
                </a:solidFill>
                <a:latin typeface="Lato"/>
                <a:ea typeface="Lato"/>
                <a:cs typeface="Lato"/>
                <a:sym typeface="Lato"/>
              </a:defRPr>
            </a:lvl7pPr>
            <a:lvl8pPr marL="0" lvl="7" indent="0" algn="r">
              <a:spcBef>
                <a:spcPts val="0"/>
              </a:spcBef>
              <a:buNone/>
              <a:defRPr sz="1200" b="0">
                <a:solidFill>
                  <a:srgbClr val="F2F2F2"/>
                </a:solidFill>
                <a:latin typeface="Lato"/>
                <a:ea typeface="Lato"/>
                <a:cs typeface="Lato"/>
                <a:sym typeface="Lato"/>
              </a:defRPr>
            </a:lvl8pPr>
            <a:lvl9pPr marL="0" lvl="8" indent="0" algn="r">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44"/>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25" name="Google Shape;25;p44"/>
          <p:cNvSpPr txBox="1">
            <a:spLocks noGrp="1"/>
          </p:cNvSpPr>
          <p:nvPr>
            <p:ph type="body" idx="1"/>
          </p:nvPr>
        </p:nvSpPr>
        <p:spPr>
          <a:xfrm>
            <a:off x="461963" y="1279525"/>
            <a:ext cx="11277600" cy="48910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44"/>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 2021 Open Geospatial Consortium</a:t>
            </a:r>
            <a:endParaRPr/>
          </a:p>
        </p:txBody>
      </p:sp>
      <p:sp>
        <p:nvSpPr>
          <p:cNvPr id="27" name="Google Shape;27;p44"/>
          <p:cNvSpPr txBox="1">
            <a:spLocks noGrp="1"/>
          </p:cNvSpPr>
          <p:nvPr>
            <p:ph type="sldNum" idx="12"/>
          </p:nvPr>
        </p:nvSpPr>
        <p:spPr>
          <a:xfrm>
            <a:off x="9194800" y="6553200"/>
            <a:ext cx="2540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59111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8"/>
        <p:cNvGrpSpPr/>
        <p:nvPr/>
      </p:nvGrpSpPr>
      <p:grpSpPr>
        <a:xfrm>
          <a:off x="0" y="0"/>
          <a:ext cx="0" cy="0"/>
          <a:chOff x="0" y="0"/>
          <a:chExt cx="0" cy="0"/>
        </a:xfrm>
      </p:grpSpPr>
      <p:sp>
        <p:nvSpPr>
          <p:cNvPr id="29" name="Google Shape;29;p4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30" name="Google Shape;30;p45"/>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2400"/>
              <a:buFont typeface="Arial"/>
              <a:buNone/>
              <a:defRPr sz="2400" b="1"/>
            </a:lvl1pPr>
            <a:lvl2pPr marL="914400" lvl="1" indent="-228600" algn="l">
              <a:lnSpc>
                <a:spcPct val="100000"/>
              </a:lnSpc>
              <a:spcBef>
                <a:spcPts val="400"/>
              </a:spcBef>
              <a:spcAft>
                <a:spcPts val="0"/>
              </a:spcAft>
              <a:buSzPts val="2000"/>
              <a:buFont typeface="Arial"/>
              <a:buNone/>
              <a:defRPr sz="2000" b="1"/>
            </a:lvl2pPr>
            <a:lvl3pPr marL="1371600" lvl="2" indent="-228600" algn="l">
              <a:lnSpc>
                <a:spcPct val="100000"/>
              </a:lnSpc>
              <a:spcBef>
                <a:spcPts val="360"/>
              </a:spcBef>
              <a:spcAft>
                <a:spcPts val="0"/>
              </a:spcAft>
              <a:buSzPts val="1800"/>
              <a:buFont typeface="Arial"/>
              <a:buNone/>
              <a:defRPr sz="1800" b="1"/>
            </a:lvl3pPr>
            <a:lvl4pPr marL="1828800" lvl="3" indent="-228600" algn="l">
              <a:lnSpc>
                <a:spcPct val="100000"/>
              </a:lnSpc>
              <a:spcBef>
                <a:spcPts val="320"/>
              </a:spcBef>
              <a:spcAft>
                <a:spcPts val="0"/>
              </a:spcAft>
              <a:buSzPts val="1600"/>
              <a:buFont typeface="Arial"/>
              <a:buNone/>
              <a:defRPr sz="1600" b="1"/>
            </a:lvl4pPr>
            <a:lvl5pPr marL="2286000" lvl="4" indent="-228600" algn="l">
              <a:lnSpc>
                <a:spcPct val="100000"/>
              </a:lnSpc>
              <a:spcBef>
                <a:spcPts val="320"/>
              </a:spcBef>
              <a:spcAft>
                <a:spcPts val="0"/>
              </a:spcAft>
              <a:buSzPts val="1600"/>
              <a:buFont typeface="Arial"/>
              <a:buNone/>
              <a:defRPr sz="1600" b="1"/>
            </a:lvl5pPr>
            <a:lvl6pPr marL="2743200" lvl="5" indent="-228600" algn="l">
              <a:lnSpc>
                <a:spcPct val="100000"/>
              </a:lnSpc>
              <a:spcBef>
                <a:spcPts val="320"/>
              </a:spcBef>
              <a:spcAft>
                <a:spcPts val="0"/>
              </a:spcAft>
              <a:buSzPts val="1600"/>
              <a:buFont typeface="Arial"/>
              <a:buNone/>
              <a:defRPr sz="1600" b="1"/>
            </a:lvl6pPr>
            <a:lvl7pPr marL="3200400" lvl="6" indent="-228600" algn="l">
              <a:lnSpc>
                <a:spcPct val="100000"/>
              </a:lnSpc>
              <a:spcBef>
                <a:spcPts val="320"/>
              </a:spcBef>
              <a:spcAft>
                <a:spcPts val="0"/>
              </a:spcAft>
              <a:buSzPts val="1600"/>
              <a:buFont typeface="Arial"/>
              <a:buNone/>
              <a:defRPr sz="1600" b="1"/>
            </a:lvl7pPr>
            <a:lvl8pPr marL="3657600" lvl="7" indent="-228600" algn="l">
              <a:lnSpc>
                <a:spcPct val="100000"/>
              </a:lnSpc>
              <a:spcBef>
                <a:spcPts val="320"/>
              </a:spcBef>
              <a:spcAft>
                <a:spcPts val="0"/>
              </a:spcAft>
              <a:buSzPts val="1600"/>
              <a:buFont typeface="Arial"/>
              <a:buNone/>
              <a:defRPr sz="1600" b="1"/>
            </a:lvl8pPr>
            <a:lvl9pPr marL="4114800" lvl="8" indent="-228600" algn="l">
              <a:lnSpc>
                <a:spcPct val="100000"/>
              </a:lnSpc>
              <a:spcBef>
                <a:spcPts val="320"/>
              </a:spcBef>
              <a:spcAft>
                <a:spcPts val="0"/>
              </a:spcAft>
              <a:buSzPts val="1600"/>
              <a:buFont typeface="Arial"/>
              <a:buNone/>
              <a:defRPr sz="1600" b="1"/>
            </a:lvl9pPr>
          </a:lstStyle>
          <a:p>
            <a:endParaRPr/>
          </a:p>
        </p:txBody>
      </p:sp>
      <p:sp>
        <p:nvSpPr>
          <p:cNvPr id="31" name="Google Shape;31;p45"/>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SzPts val="2400"/>
              <a:buFont typeface="Arial"/>
              <a:buChar char="•"/>
              <a:defRPr sz="2400"/>
            </a:lvl1pPr>
            <a:lvl2pPr marL="914400" lvl="1" indent="-355600" algn="l">
              <a:lnSpc>
                <a:spcPct val="100000"/>
              </a:lnSpc>
              <a:spcBef>
                <a:spcPts val="400"/>
              </a:spcBef>
              <a:spcAft>
                <a:spcPts val="0"/>
              </a:spcAft>
              <a:buSzPts val="2000"/>
              <a:buFont typeface="Arial"/>
              <a:buChar char="–"/>
              <a:defRPr sz="2000"/>
            </a:lvl2pPr>
            <a:lvl3pPr marL="1371600" lvl="2" indent="-342900" algn="l">
              <a:lnSpc>
                <a:spcPct val="100000"/>
              </a:lnSpc>
              <a:spcBef>
                <a:spcPts val="360"/>
              </a:spcBef>
              <a:spcAft>
                <a:spcPts val="0"/>
              </a:spcAft>
              <a:buSzPts val="1800"/>
              <a:buFont typeface="Arial"/>
              <a:buChar char="•"/>
              <a:defRPr sz="1800"/>
            </a:lvl3pPr>
            <a:lvl4pPr marL="1828800" lvl="3" indent="-330200" algn="l">
              <a:lnSpc>
                <a:spcPct val="100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2" name="Google Shape;32;p45"/>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2400"/>
              <a:buFont typeface="Arial"/>
              <a:buNone/>
              <a:defRPr sz="2400" b="1"/>
            </a:lvl1pPr>
            <a:lvl2pPr marL="914400" lvl="1" indent="-228600" algn="l">
              <a:lnSpc>
                <a:spcPct val="100000"/>
              </a:lnSpc>
              <a:spcBef>
                <a:spcPts val="400"/>
              </a:spcBef>
              <a:spcAft>
                <a:spcPts val="0"/>
              </a:spcAft>
              <a:buSzPts val="2000"/>
              <a:buFont typeface="Arial"/>
              <a:buNone/>
              <a:defRPr sz="2000" b="1"/>
            </a:lvl2pPr>
            <a:lvl3pPr marL="1371600" lvl="2" indent="-228600" algn="l">
              <a:lnSpc>
                <a:spcPct val="100000"/>
              </a:lnSpc>
              <a:spcBef>
                <a:spcPts val="360"/>
              </a:spcBef>
              <a:spcAft>
                <a:spcPts val="0"/>
              </a:spcAft>
              <a:buSzPts val="1800"/>
              <a:buFont typeface="Arial"/>
              <a:buNone/>
              <a:defRPr sz="1800" b="1"/>
            </a:lvl3pPr>
            <a:lvl4pPr marL="1828800" lvl="3" indent="-228600" algn="l">
              <a:lnSpc>
                <a:spcPct val="100000"/>
              </a:lnSpc>
              <a:spcBef>
                <a:spcPts val="320"/>
              </a:spcBef>
              <a:spcAft>
                <a:spcPts val="0"/>
              </a:spcAft>
              <a:buSzPts val="1600"/>
              <a:buFont typeface="Arial"/>
              <a:buNone/>
              <a:defRPr sz="1600" b="1"/>
            </a:lvl4pPr>
            <a:lvl5pPr marL="2286000" lvl="4" indent="-228600" algn="l">
              <a:lnSpc>
                <a:spcPct val="100000"/>
              </a:lnSpc>
              <a:spcBef>
                <a:spcPts val="320"/>
              </a:spcBef>
              <a:spcAft>
                <a:spcPts val="0"/>
              </a:spcAft>
              <a:buSzPts val="1600"/>
              <a:buFont typeface="Arial"/>
              <a:buNone/>
              <a:defRPr sz="1600" b="1"/>
            </a:lvl5pPr>
            <a:lvl6pPr marL="2743200" lvl="5" indent="-228600" algn="l">
              <a:lnSpc>
                <a:spcPct val="100000"/>
              </a:lnSpc>
              <a:spcBef>
                <a:spcPts val="320"/>
              </a:spcBef>
              <a:spcAft>
                <a:spcPts val="0"/>
              </a:spcAft>
              <a:buSzPts val="1600"/>
              <a:buFont typeface="Arial"/>
              <a:buNone/>
              <a:defRPr sz="1600" b="1"/>
            </a:lvl6pPr>
            <a:lvl7pPr marL="3200400" lvl="6" indent="-228600" algn="l">
              <a:lnSpc>
                <a:spcPct val="100000"/>
              </a:lnSpc>
              <a:spcBef>
                <a:spcPts val="320"/>
              </a:spcBef>
              <a:spcAft>
                <a:spcPts val="0"/>
              </a:spcAft>
              <a:buSzPts val="1600"/>
              <a:buFont typeface="Arial"/>
              <a:buNone/>
              <a:defRPr sz="1600" b="1"/>
            </a:lvl7pPr>
            <a:lvl8pPr marL="3657600" lvl="7" indent="-228600" algn="l">
              <a:lnSpc>
                <a:spcPct val="100000"/>
              </a:lnSpc>
              <a:spcBef>
                <a:spcPts val="320"/>
              </a:spcBef>
              <a:spcAft>
                <a:spcPts val="0"/>
              </a:spcAft>
              <a:buSzPts val="1600"/>
              <a:buFont typeface="Arial"/>
              <a:buNone/>
              <a:defRPr sz="1600" b="1"/>
            </a:lvl8pPr>
            <a:lvl9pPr marL="4114800" lvl="8" indent="-228600" algn="l">
              <a:lnSpc>
                <a:spcPct val="100000"/>
              </a:lnSpc>
              <a:spcBef>
                <a:spcPts val="320"/>
              </a:spcBef>
              <a:spcAft>
                <a:spcPts val="0"/>
              </a:spcAft>
              <a:buSzPts val="1600"/>
              <a:buFont typeface="Arial"/>
              <a:buNone/>
              <a:defRPr sz="1600" b="1"/>
            </a:lvl9pPr>
          </a:lstStyle>
          <a:p>
            <a:endParaRPr/>
          </a:p>
        </p:txBody>
      </p:sp>
      <p:sp>
        <p:nvSpPr>
          <p:cNvPr id="33" name="Google Shape;33;p45"/>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SzPts val="2400"/>
              <a:buFont typeface="Arial"/>
              <a:buChar char="•"/>
              <a:defRPr sz="2400"/>
            </a:lvl1pPr>
            <a:lvl2pPr marL="914400" lvl="1" indent="-355600" algn="l">
              <a:lnSpc>
                <a:spcPct val="100000"/>
              </a:lnSpc>
              <a:spcBef>
                <a:spcPts val="400"/>
              </a:spcBef>
              <a:spcAft>
                <a:spcPts val="0"/>
              </a:spcAft>
              <a:buSzPts val="2000"/>
              <a:buFont typeface="Arial"/>
              <a:buChar char="–"/>
              <a:defRPr sz="2000"/>
            </a:lvl2pPr>
            <a:lvl3pPr marL="1371600" lvl="2" indent="-342900" algn="l">
              <a:lnSpc>
                <a:spcPct val="100000"/>
              </a:lnSpc>
              <a:spcBef>
                <a:spcPts val="360"/>
              </a:spcBef>
              <a:spcAft>
                <a:spcPts val="0"/>
              </a:spcAft>
              <a:buSzPts val="1800"/>
              <a:buFont typeface="Arial"/>
              <a:buChar char="•"/>
              <a:defRPr sz="1800"/>
            </a:lvl3pPr>
            <a:lvl4pPr marL="1828800" lvl="3" indent="-330200" algn="l">
              <a:lnSpc>
                <a:spcPct val="100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4" name="Google Shape;34;p45"/>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 2021 Open Geospatial Consortium</a:t>
            </a:r>
            <a:endParaRPr/>
          </a:p>
        </p:txBody>
      </p:sp>
      <p:sp>
        <p:nvSpPr>
          <p:cNvPr id="35" name="Google Shape;35;p45"/>
          <p:cNvSpPr txBox="1">
            <a:spLocks noGrp="1"/>
          </p:cNvSpPr>
          <p:nvPr>
            <p:ph type="sldNum" idx="12"/>
          </p:nvPr>
        </p:nvSpPr>
        <p:spPr>
          <a:xfrm>
            <a:off x="9194800" y="6553200"/>
            <a:ext cx="2540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267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0" y="0"/>
            <a:ext cx="6370710" cy="6497258"/>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Google Shape;11;p5" descr="A picture containing person, man, using, water&#10;&#10;Description automatically generated"/>
          <p:cNvPicPr preferRelativeResize="0"/>
          <p:nvPr/>
        </p:nvPicPr>
        <p:blipFill rotWithShape="1">
          <a:blip r:embed="rId3">
            <a:alphaModFix amt="85000"/>
          </a:blip>
          <a:srcRect/>
          <a:stretch/>
        </p:blipFill>
        <p:spPr>
          <a:xfrm flipH="1">
            <a:off x="6370710" y="0"/>
            <a:ext cx="5821290" cy="6497258"/>
          </a:xfrm>
          <a:prstGeom prst="rect">
            <a:avLst/>
          </a:prstGeom>
          <a:noFill/>
          <a:ln>
            <a:noFill/>
          </a:ln>
        </p:spPr>
      </p:pic>
      <p:sp>
        <p:nvSpPr>
          <p:cNvPr id="12" name="Google Shape;12;p5"/>
          <p:cNvSpPr txBox="1"/>
          <p:nvPr/>
        </p:nvSpPr>
        <p:spPr>
          <a:xfrm>
            <a:off x="1290937" y="4502457"/>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strike="noStrike" cap="none">
                <a:solidFill>
                  <a:srgbClr val="002060"/>
                </a:solidFill>
                <a:latin typeface="Lato"/>
                <a:ea typeface="Lato"/>
                <a:cs typeface="Lato"/>
                <a:sym typeface="Lato"/>
              </a:rPr>
              <a:t>F</a:t>
            </a:r>
            <a:r>
              <a:rPr lang="en-US" sz="1800" b="0" i="0" u="none" strike="noStrike" cap="none">
                <a:solidFill>
                  <a:srgbClr val="002060"/>
                </a:solidFill>
                <a:latin typeface="Lato"/>
                <a:ea typeface="Lato"/>
                <a:cs typeface="Lato"/>
                <a:sym typeface="Lato"/>
              </a:rPr>
              <a:t>indable</a:t>
            </a:r>
            <a:endParaRPr/>
          </a:p>
        </p:txBody>
      </p:sp>
      <p:sp>
        <p:nvSpPr>
          <p:cNvPr id="13" name="Google Shape;13;p5"/>
          <p:cNvSpPr txBox="1"/>
          <p:nvPr/>
        </p:nvSpPr>
        <p:spPr>
          <a:xfrm>
            <a:off x="9836205" y="5657802"/>
            <a:ext cx="1897167"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5400" b="1">
                <a:solidFill>
                  <a:schemeClr val="lt1"/>
                </a:solidFill>
                <a:latin typeface="Times New Roman"/>
                <a:ea typeface="Times New Roman"/>
                <a:cs typeface="Times New Roman"/>
                <a:sym typeface="Times New Roman"/>
              </a:rPr>
              <a:t>OGC</a:t>
            </a:r>
            <a:endParaRPr/>
          </a:p>
        </p:txBody>
      </p:sp>
      <p:sp>
        <p:nvSpPr>
          <p:cNvPr id="14" name="Google Shape;14;p5"/>
          <p:cNvSpPr/>
          <p:nvPr/>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5" name="Google Shape;15;p5"/>
          <p:cNvSpPr/>
          <p:nvPr/>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6" name="Google Shape;16;p5"/>
          <p:cNvSpPr/>
          <p:nvPr/>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7" name="Google Shape;17;p5"/>
          <p:cNvSpPr/>
          <p:nvPr/>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pic>
        <p:nvPicPr>
          <p:cNvPr id="18" name="Google Shape;18;p5" descr="A picture containing drawing, light, clock&#10;&#10;Description automatically generated"/>
          <p:cNvPicPr preferRelativeResize="0"/>
          <p:nvPr/>
        </p:nvPicPr>
        <p:blipFill rotWithShape="1">
          <a:blip r:embed="rId4">
            <a:alphaModFix/>
          </a:blip>
          <a:srcRect/>
          <a:stretch/>
        </p:blipFill>
        <p:spPr>
          <a:xfrm>
            <a:off x="3114267" y="4456346"/>
            <a:ext cx="532289" cy="532289"/>
          </a:xfrm>
          <a:prstGeom prst="rect">
            <a:avLst/>
          </a:prstGeom>
          <a:noFill/>
          <a:ln>
            <a:noFill/>
          </a:ln>
        </p:spPr>
      </p:pic>
      <p:pic>
        <p:nvPicPr>
          <p:cNvPr id="19" name="Google Shape;19;p5" descr="A close up of a logo&#10;&#10;Description automatically generated"/>
          <p:cNvPicPr preferRelativeResize="0"/>
          <p:nvPr/>
        </p:nvPicPr>
        <p:blipFill rotWithShape="1">
          <a:blip r:embed="rId5">
            <a:alphaModFix/>
          </a:blip>
          <a:srcRect/>
          <a:stretch/>
        </p:blipFill>
        <p:spPr>
          <a:xfrm>
            <a:off x="660536" y="4494683"/>
            <a:ext cx="465951" cy="465951"/>
          </a:xfrm>
          <a:prstGeom prst="rect">
            <a:avLst/>
          </a:prstGeom>
          <a:noFill/>
          <a:ln>
            <a:noFill/>
          </a:ln>
        </p:spPr>
      </p:pic>
      <p:pic>
        <p:nvPicPr>
          <p:cNvPr id="20" name="Google Shape;20;p5" descr="A close up of a logo&#10;&#10;Description automatically generated"/>
          <p:cNvPicPr preferRelativeResize="0"/>
          <p:nvPr/>
        </p:nvPicPr>
        <p:blipFill rotWithShape="1">
          <a:blip r:embed="rId6">
            <a:alphaModFix/>
          </a:blip>
          <a:srcRect/>
          <a:stretch/>
        </p:blipFill>
        <p:spPr>
          <a:xfrm>
            <a:off x="584892" y="5178394"/>
            <a:ext cx="612940" cy="612940"/>
          </a:xfrm>
          <a:prstGeom prst="rect">
            <a:avLst/>
          </a:prstGeom>
          <a:noFill/>
          <a:ln>
            <a:noFill/>
          </a:ln>
        </p:spPr>
      </p:pic>
      <p:pic>
        <p:nvPicPr>
          <p:cNvPr id="21" name="Google Shape;21;p5" descr="A picture containing drawing&#10;&#10;Description automatically generated"/>
          <p:cNvPicPr preferRelativeResize="0"/>
          <p:nvPr/>
        </p:nvPicPr>
        <p:blipFill rotWithShape="1">
          <a:blip r:embed="rId7">
            <a:alphaModFix/>
          </a:blip>
          <a:srcRect/>
          <a:stretch/>
        </p:blipFill>
        <p:spPr>
          <a:xfrm>
            <a:off x="3065531" y="5202827"/>
            <a:ext cx="609600" cy="609600"/>
          </a:xfrm>
          <a:prstGeom prst="rect">
            <a:avLst/>
          </a:prstGeom>
          <a:noFill/>
          <a:ln>
            <a:noFill/>
          </a:ln>
        </p:spPr>
      </p:pic>
      <p:sp>
        <p:nvSpPr>
          <p:cNvPr id="22" name="Google Shape;22;p5"/>
          <p:cNvSpPr txBox="1"/>
          <p:nvPr/>
        </p:nvSpPr>
        <p:spPr>
          <a:xfrm>
            <a:off x="3751637" y="4531453"/>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002060"/>
                </a:solidFill>
                <a:latin typeface="Lato"/>
                <a:ea typeface="Lato"/>
                <a:cs typeface="Lato"/>
                <a:sym typeface="Lato"/>
              </a:rPr>
              <a:t>A</a:t>
            </a:r>
            <a:r>
              <a:rPr lang="en-US" sz="1800">
                <a:solidFill>
                  <a:srgbClr val="002060"/>
                </a:solidFill>
                <a:latin typeface="Lato"/>
                <a:ea typeface="Lato"/>
                <a:cs typeface="Lato"/>
                <a:sym typeface="Lato"/>
              </a:rPr>
              <a:t>ccessible</a:t>
            </a:r>
            <a:endParaRPr/>
          </a:p>
        </p:txBody>
      </p:sp>
      <p:sp>
        <p:nvSpPr>
          <p:cNvPr id="23" name="Google Shape;23;p5"/>
          <p:cNvSpPr txBox="1"/>
          <p:nvPr/>
        </p:nvSpPr>
        <p:spPr>
          <a:xfrm>
            <a:off x="1288611" y="5300198"/>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002060"/>
                </a:solidFill>
                <a:latin typeface="Lato"/>
                <a:ea typeface="Lato"/>
                <a:cs typeface="Lato"/>
                <a:sym typeface="Lato"/>
              </a:rPr>
              <a:t>I</a:t>
            </a:r>
            <a:r>
              <a:rPr lang="en-US" sz="1800">
                <a:solidFill>
                  <a:srgbClr val="002060"/>
                </a:solidFill>
                <a:latin typeface="Lato"/>
                <a:ea typeface="Lato"/>
                <a:cs typeface="Lato"/>
                <a:sym typeface="Lato"/>
              </a:rPr>
              <a:t>nteroperable</a:t>
            </a:r>
            <a:endParaRPr/>
          </a:p>
        </p:txBody>
      </p:sp>
      <p:sp>
        <p:nvSpPr>
          <p:cNvPr id="24" name="Google Shape;24;p5"/>
          <p:cNvSpPr txBox="1"/>
          <p:nvPr/>
        </p:nvSpPr>
        <p:spPr>
          <a:xfrm>
            <a:off x="3754625" y="5299592"/>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002060"/>
                </a:solidFill>
                <a:latin typeface="Lato"/>
                <a:ea typeface="Lato"/>
                <a:cs typeface="Lato"/>
                <a:sym typeface="Lato"/>
              </a:rPr>
              <a:t>R</a:t>
            </a:r>
            <a:r>
              <a:rPr lang="en-US" sz="1800">
                <a:solidFill>
                  <a:srgbClr val="002060"/>
                </a:solidFill>
                <a:latin typeface="Lato"/>
                <a:ea typeface="Lato"/>
                <a:cs typeface="Lato"/>
                <a:sym typeface="Lato"/>
              </a:rPr>
              <a:t>eusable</a:t>
            </a:r>
            <a:endParaRPr sz="1800">
              <a:solidFill>
                <a:srgbClr val="002060"/>
              </a:solidFill>
              <a:latin typeface="Lato"/>
              <a:ea typeface="Lato"/>
              <a:cs typeface="Lato"/>
              <a:sym typeface="Lato"/>
            </a:endParaRPr>
          </a:p>
        </p:txBody>
      </p:sp>
      <p:sp>
        <p:nvSpPr>
          <p:cNvPr id="25" name="Google Shape;25;p5"/>
          <p:cNvSpPr/>
          <p:nvPr/>
        </p:nvSpPr>
        <p:spPr>
          <a:xfrm>
            <a:off x="0" y="3068852"/>
            <a:ext cx="6370711" cy="73215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26;p5"/>
          <p:cNvSpPr txBox="1"/>
          <p:nvPr/>
        </p:nvSpPr>
        <p:spPr>
          <a:xfrm>
            <a:off x="153004" y="3142719"/>
            <a:ext cx="600816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Lato"/>
                <a:ea typeface="Lato"/>
                <a:cs typeface="Lato"/>
                <a:sym typeface="Lato"/>
              </a:rPr>
              <a:t>The world’s leading and comprehensive </a:t>
            </a:r>
            <a:br>
              <a:rPr lang="en-US" sz="1800" b="1">
                <a:solidFill>
                  <a:srgbClr val="002060"/>
                </a:solidFill>
                <a:latin typeface="Lato"/>
                <a:ea typeface="Lato"/>
                <a:cs typeface="Lato"/>
                <a:sym typeface="Lato"/>
              </a:rPr>
            </a:br>
            <a:r>
              <a:rPr lang="en-US" sz="1800" b="1">
                <a:solidFill>
                  <a:srgbClr val="002060"/>
                </a:solidFill>
                <a:latin typeface="Lato"/>
                <a:ea typeface="Lato"/>
                <a:cs typeface="Lato"/>
                <a:sym typeface="Lato"/>
              </a:rPr>
              <a:t>community of experts making location information:</a:t>
            </a:r>
            <a:endParaRPr sz="1800" b="1">
              <a:solidFill>
                <a:srgbClr val="002060"/>
              </a:solidFill>
              <a:latin typeface="Lato"/>
              <a:ea typeface="Lato"/>
              <a:cs typeface="Lato"/>
              <a:sym typeface="Lato"/>
            </a:endParaRPr>
          </a:p>
        </p:txBody>
      </p:sp>
      <p:sp>
        <p:nvSpPr>
          <p:cNvPr id="27" name="Google Shape;27;p5"/>
          <p:cNvSpPr txBox="1"/>
          <p:nvPr/>
        </p:nvSpPr>
        <p:spPr>
          <a:xfrm>
            <a:off x="11560254" y="5795401"/>
            <a:ext cx="3003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2F2F2"/>
                </a:solidFill>
                <a:latin typeface="Times New Roman"/>
                <a:ea typeface="Times New Roman"/>
                <a:cs typeface="Times New Roman"/>
                <a:sym typeface="Times New Roman"/>
              </a:rPr>
              <a:t>®</a:t>
            </a:r>
            <a:endParaRPr sz="1800">
              <a:solidFill>
                <a:srgbClr val="F2F2F2"/>
              </a:solidFill>
              <a:latin typeface="Times New Roman"/>
              <a:ea typeface="Times New Roman"/>
              <a:cs typeface="Times New Roman"/>
              <a:sym typeface="Times New Roman"/>
            </a:endParaRPr>
          </a:p>
        </p:txBody>
      </p:sp>
      <p:pic>
        <p:nvPicPr>
          <p:cNvPr id="28" name="Google Shape;28;p5" descr="A picture containing building, outdoor, light, city&#10;&#10;Description automatically generated"/>
          <p:cNvPicPr preferRelativeResize="0"/>
          <p:nvPr/>
        </p:nvPicPr>
        <p:blipFill rotWithShape="1">
          <a:blip r:embed="rId8">
            <a:alphaModFix amt="85000"/>
          </a:blip>
          <a:srcRect/>
          <a:stretch/>
        </p:blipFill>
        <p:spPr>
          <a:xfrm>
            <a:off x="0" y="6495059"/>
            <a:ext cx="12192000" cy="364077"/>
          </a:xfrm>
          <a:prstGeom prst="rect">
            <a:avLst/>
          </a:prstGeom>
          <a:noFill/>
          <a:ln>
            <a:noFill/>
          </a:ln>
        </p:spPr>
      </p:pic>
      <p:sp>
        <p:nvSpPr>
          <p:cNvPr id="29" name="Google Shape;29;p5"/>
          <p:cNvSpPr txBox="1"/>
          <p:nvPr/>
        </p:nvSpPr>
        <p:spPr>
          <a:xfrm>
            <a:off x="10975609" y="6549164"/>
            <a:ext cx="85344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2F2F2"/>
              </a:buClr>
              <a:buSzPts val="1200"/>
              <a:buFont typeface="Lato"/>
              <a:buNone/>
            </a:pPr>
            <a:r>
              <a:rPr lang="en-US" sz="1200">
                <a:solidFill>
                  <a:srgbClr val="F2F2F2"/>
                </a:solidFill>
                <a:latin typeface="Lato"/>
                <a:ea typeface="Lato"/>
                <a:cs typeface="Lato"/>
                <a:sym typeface="Lato"/>
              </a:rPr>
              <a:t>ogc.org  |</a:t>
            </a:r>
            <a:endParaRPr/>
          </a:p>
        </p:txBody>
      </p:sp>
      <p:sp>
        <p:nvSpPr>
          <p:cNvPr id="30" name="Google Shape;30;p5"/>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F2F2F2"/>
                </a:solidFill>
                <a:latin typeface="Lato"/>
                <a:ea typeface="Lato"/>
                <a:cs typeface="Lato"/>
                <a:sym typeface="Lato"/>
              </a:defRPr>
            </a:lvl1pPr>
            <a:lvl2pPr marL="0" marR="0" lvl="1" indent="0" algn="r" rtl="0">
              <a:spcBef>
                <a:spcPts val="0"/>
              </a:spcBef>
              <a:buNone/>
              <a:defRPr sz="1200" b="0" u="none">
                <a:solidFill>
                  <a:srgbClr val="F2F2F2"/>
                </a:solidFill>
                <a:latin typeface="Lato"/>
                <a:ea typeface="Lato"/>
                <a:cs typeface="Lato"/>
                <a:sym typeface="Lato"/>
              </a:defRPr>
            </a:lvl2pPr>
            <a:lvl3pPr marL="0" marR="0" lvl="2" indent="0" algn="r" rtl="0">
              <a:spcBef>
                <a:spcPts val="0"/>
              </a:spcBef>
              <a:buNone/>
              <a:defRPr sz="1200" b="0" u="none">
                <a:solidFill>
                  <a:srgbClr val="F2F2F2"/>
                </a:solidFill>
                <a:latin typeface="Lato"/>
                <a:ea typeface="Lato"/>
                <a:cs typeface="Lato"/>
                <a:sym typeface="Lato"/>
              </a:defRPr>
            </a:lvl3pPr>
            <a:lvl4pPr marL="0" marR="0" lvl="3" indent="0" algn="r" rtl="0">
              <a:spcBef>
                <a:spcPts val="0"/>
              </a:spcBef>
              <a:buNone/>
              <a:defRPr sz="1200" b="0" u="none">
                <a:solidFill>
                  <a:srgbClr val="F2F2F2"/>
                </a:solidFill>
                <a:latin typeface="Lato"/>
                <a:ea typeface="Lato"/>
                <a:cs typeface="Lato"/>
                <a:sym typeface="Lato"/>
              </a:defRPr>
            </a:lvl4pPr>
            <a:lvl5pPr marL="0" marR="0" lvl="4" indent="0" algn="r" rtl="0">
              <a:spcBef>
                <a:spcPts val="0"/>
              </a:spcBef>
              <a:buNone/>
              <a:defRPr sz="1200" b="0" u="none">
                <a:solidFill>
                  <a:srgbClr val="F2F2F2"/>
                </a:solidFill>
                <a:latin typeface="Lato"/>
                <a:ea typeface="Lato"/>
                <a:cs typeface="Lato"/>
                <a:sym typeface="Lato"/>
              </a:defRPr>
            </a:lvl5pPr>
            <a:lvl6pPr marL="0" marR="0" lvl="5" indent="0" algn="r" rtl="0">
              <a:spcBef>
                <a:spcPts val="0"/>
              </a:spcBef>
              <a:buNone/>
              <a:defRPr sz="1200" b="0" u="none">
                <a:solidFill>
                  <a:srgbClr val="F2F2F2"/>
                </a:solidFill>
                <a:latin typeface="Lato"/>
                <a:ea typeface="Lato"/>
                <a:cs typeface="Lato"/>
                <a:sym typeface="Lato"/>
              </a:defRPr>
            </a:lvl6pPr>
            <a:lvl7pPr marL="0" marR="0" lvl="6" indent="0" algn="r" rtl="0">
              <a:spcBef>
                <a:spcPts val="0"/>
              </a:spcBef>
              <a:buNone/>
              <a:defRPr sz="1200" b="0" u="none">
                <a:solidFill>
                  <a:srgbClr val="F2F2F2"/>
                </a:solidFill>
                <a:latin typeface="Lato"/>
                <a:ea typeface="Lato"/>
                <a:cs typeface="Lato"/>
                <a:sym typeface="Lato"/>
              </a:defRPr>
            </a:lvl7pPr>
            <a:lvl8pPr marL="0" marR="0" lvl="7" indent="0" algn="r" rtl="0">
              <a:spcBef>
                <a:spcPts val="0"/>
              </a:spcBef>
              <a:buNone/>
              <a:defRPr sz="1200" b="0" u="none">
                <a:solidFill>
                  <a:srgbClr val="F2F2F2"/>
                </a:solidFill>
                <a:latin typeface="Lato"/>
                <a:ea typeface="Lato"/>
                <a:cs typeface="Lato"/>
                <a:sym typeface="Lato"/>
              </a:defRPr>
            </a:lvl8pPr>
            <a:lvl9pPr marL="0" marR="0" lvl="8" indent="0" algn="r" rtl="0">
              <a:spcBef>
                <a:spcPts val="0"/>
              </a:spcBef>
              <a:buNone/>
              <a:defRPr sz="1200" b="0" u="none">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5" descr="A picture containing building, drawing, window&#10;&#10;Description automatically generated"/>
          <p:cNvPicPr preferRelativeResize="0"/>
          <p:nvPr/>
        </p:nvPicPr>
        <p:blipFill rotWithShape="1">
          <a:blip r:embed="rId9">
            <a:alphaModFix/>
          </a:blip>
          <a:srcRect/>
          <a:stretch/>
        </p:blipFill>
        <p:spPr>
          <a:xfrm>
            <a:off x="316768" y="6517414"/>
            <a:ext cx="324582" cy="324582"/>
          </a:xfrm>
          <a:prstGeom prst="rect">
            <a:avLst/>
          </a:prstGeom>
          <a:noFill/>
          <a:ln>
            <a:noFill/>
          </a:ln>
        </p:spPr>
      </p:pic>
      <p:sp>
        <p:nvSpPr>
          <p:cNvPr id="32" name="Google Shape;32;p5"/>
          <p:cNvSpPr/>
          <p:nvPr/>
        </p:nvSpPr>
        <p:spPr>
          <a:xfrm>
            <a:off x="584892" y="6551206"/>
            <a:ext cx="325754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a:solidFill>
                  <a:srgbClr val="F2F2F2"/>
                </a:solidFill>
                <a:latin typeface="Lato"/>
                <a:ea typeface="Lato"/>
                <a:cs typeface="Lato"/>
                <a:sym typeface="Lato"/>
              </a:rPr>
              <a:t>Copyright © 2021 Open Geospatial Consortium</a:t>
            </a:r>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
        <p:cNvGrpSpPr/>
        <p:nvPr/>
      </p:nvGrpSpPr>
      <p:grpSpPr>
        <a:xfrm>
          <a:off x="0" y="0"/>
          <a:ext cx="0" cy="0"/>
          <a:chOff x="0" y="0"/>
          <a:chExt cx="0" cy="0"/>
        </a:xfrm>
      </p:grpSpPr>
      <p:pic>
        <p:nvPicPr>
          <p:cNvPr id="35" name="Google Shape;35;p7" descr="A picture containing building, outdoor, light, city&#10;&#10;Description automatically generated"/>
          <p:cNvPicPr preferRelativeResize="0"/>
          <p:nvPr/>
        </p:nvPicPr>
        <p:blipFill rotWithShape="1">
          <a:blip r:embed="rId7">
            <a:alphaModFix amt="85000"/>
          </a:blip>
          <a:srcRect/>
          <a:stretch/>
        </p:blipFill>
        <p:spPr>
          <a:xfrm>
            <a:off x="0" y="833"/>
            <a:ext cx="12192000" cy="951172"/>
          </a:xfrm>
          <a:prstGeom prst="rect">
            <a:avLst/>
          </a:prstGeom>
          <a:noFill/>
          <a:ln>
            <a:noFill/>
          </a:ln>
        </p:spPr>
      </p:pic>
      <p:pic>
        <p:nvPicPr>
          <p:cNvPr id="36" name="Google Shape;36;p7" descr="A picture containing building, outdoor, light, city&#10;&#10;Description automatically generated"/>
          <p:cNvPicPr preferRelativeResize="0"/>
          <p:nvPr/>
        </p:nvPicPr>
        <p:blipFill rotWithShape="1">
          <a:blip r:embed="rId8">
            <a:alphaModFix amt="85000"/>
          </a:blip>
          <a:srcRect/>
          <a:stretch/>
        </p:blipFill>
        <p:spPr>
          <a:xfrm>
            <a:off x="0" y="6495059"/>
            <a:ext cx="12192000" cy="364077"/>
          </a:xfrm>
          <a:prstGeom prst="rect">
            <a:avLst/>
          </a:prstGeom>
          <a:noFill/>
          <a:ln>
            <a:noFill/>
          </a:ln>
        </p:spPr>
      </p:pic>
      <p:sp>
        <p:nvSpPr>
          <p:cNvPr id="37" name="Google Shape;37;p7"/>
          <p:cNvSpPr txBox="1">
            <a:spLocks noGrp="1"/>
          </p:cNvSpPr>
          <p:nvPr>
            <p:ph type="body" idx="1"/>
          </p:nvPr>
        </p:nvSpPr>
        <p:spPr>
          <a:xfrm>
            <a:off x="334107" y="1162838"/>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rgbClr val="092745"/>
              </a:buClr>
              <a:buSzPts val="2800"/>
              <a:buFont typeface="Arial"/>
              <a:buChar char="•"/>
              <a:defRPr sz="2800" b="0" i="0" u="none" strike="noStrike" cap="none">
                <a:solidFill>
                  <a:srgbClr val="092745"/>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7"/>
          <p:cNvSpPr txBox="1"/>
          <p:nvPr/>
        </p:nvSpPr>
        <p:spPr>
          <a:xfrm>
            <a:off x="10575181" y="31837"/>
            <a:ext cx="1429466"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000" b="1">
                <a:solidFill>
                  <a:schemeClr val="lt1"/>
                </a:solidFill>
                <a:latin typeface="Times New Roman"/>
                <a:ea typeface="Times New Roman"/>
                <a:cs typeface="Times New Roman"/>
                <a:sym typeface="Times New Roman"/>
              </a:rPr>
              <a:t>OGC</a:t>
            </a:r>
            <a:endParaRPr/>
          </a:p>
        </p:txBody>
      </p:sp>
      <p:sp>
        <p:nvSpPr>
          <p:cNvPr id="39" name="Google Shape;39;p7"/>
          <p:cNvSpPr txBox="1">
            <a:spLocks noGrp="1"/>
          </p:cNvSpPr>
          <p:nvPr>
            <p:ph type="title"/>
          </p:nvPr>
        </p:nvSpPr>
        <p:spPr>
          <a:xfrm>
            <a:off x="223709" y="55285"/>
            <a:ext cx="10515600" cy="76561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F2F2F2"/>
              </a:buClr>
              <a:buSzPts val="3600"/>
              <a:buFont typeface="Lato"/>
              <a:buNone/>
              <a:defRPr sz="3600" b="1" i="0" u="none" strike="noStrike" cap="none">
                <a:solidFill>
                  <a:srgbClr val="F2F2F2"/>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7"/>
          <p:cNvSpPr txBox="1"/>
          <p:nvPr/>
        </p:nvSpPr>
        <p:spPr>
          <a:xfrm>
            <a:off x="10975609" y="6549164"/>
            <a:ext cx="85344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2F2F2"/>
              </a:buClr>
              <a:buSzPts val="1200"/>
              <a:buFont typeface="Lato"/>
              <a:buNone/>
            </a:pPr>
            <a:r>
              <a:rPr lang="en-US" sz="1200">
                <a:solidFill>
                  <a:srgbClr val="F2F2F2"/>
                </a:solidFill>
                <a:latin typeface="Lato"/>
                <a:ea typeface="Lato"/>
                <a:cs typeface="Lato"/>
                <a:sym typeface="Lato"/>
              </a:rPr>
              <a:t>ogc.org  |</a:t>
            </a:r>
            <a:endParaRPr/>
          </a:p>
        </p:txBody>
      </p:sp>
      <p:sp>
        <p:nvSpPr>
          <p:cNvPr id="41" name="Google Shape;41;p7"/>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a:solidFill>
                  <a:srgbClr val="F2F2F2"/>
                </a:solidFill>
                <a:latin typeface="Lato"/>
                <a:ea typeface="Lato"/>
                <a:cs typeface="Lato"/>
                <a:sym typeface="Lato"/>
              </a:defRPr>
            </a:lvl1pPr>
            <a:lvl2pPr marL="0" marR="0" lvl="1" indent="0" algn="r" rtl="0">
              <a:spcBef>
                <a:spcPts val="0"/>
              </a:spcBef>
              <a:buNone/>
              <a:defRPr sz="1200" b="0">
                <a:solidFill>
                  <a:srgbClr val="F2F2F2"/>
                </a:solidFill>
                <a:latin typeface="Lato"/>
                <a:ea typeface="Lato"/>
                <a:cs typeface="Lato"/>
                <a:sym typeface="Lato"/>
              </a:defRPr>
            </a:lvl2pPr>
            <a:lvl3pPr marL="0" marR="0" lvl="2" indent="0" algn="r" rtl="0">
              <a:spcBef>
                <a:spcPts val="0"/>
              </a:spcBef>
              <a:buNone/>
              <a:defRPr sz="1200" b="0">
                <a:solidFill>
                  <a:srgbClr val="F2F2F2"/>
                </a:solidFill>
                <a:latin typeface="Lato"/>
                <a:ea typeface="Lato"/>
                <a:cs typeface="Lato"/>
                <a:sym typeface="Lato"/>
              </a:defRPr>
            </a:lvl3pPr>
            <a:lvl4pPr marL="0" marR="0" lvl="3" indent="0" algn="r" rtl="0">
              <a:spcBef>
                <a:spcPts val="0"/>
              </a:spcBef>
              <a:buNone/>
              <a:defRPr sz="1200" b="0">
                <a:solidFill>
                  <a:srgbClr val="F2F2F2"/>
                </a:solidFill>
                <a:latin typeface="Lato"/>
                <a:ea typeface="Lato"/>
                <a:cs typeface="Lato"/>
                <a:sym typeface="Lato"/>
              </a:defRPr>
            </a:lvl4pPr>
            <a:lvl5pPr marL="0" marR="0" lvl="4" indent="0" algn="r" rtl="0">
              <a:spcBef>
                <a:spcPts val="0"/>
              </a:spcBef>
              <a:buNone/>
              <a:defRPr sz="1200" b="0">
                <a:solidFill>
                  <a:srgbClr val="F2F2F2"/>
                </a:solidFill>
                <a:latin typeface="Lato"/>
                <a:ea typeface="Lato"/>
                <a:cs typeface="Lato"/>
                <a:sym typeface="Lato"/>
              </a:defRPr>
            </a:lvl5pPr>
            <a:lvl6pPr marL="0" marR="0" lvl="5" indent="0" algn="r" rtl="0">
              <a:spcBef>
                <a:spcPts val="0"/>
              </a:spcBef>
              <a:buNone/>
              <a:defRPr sz="1200" b="0">
                <a:solidFill>
                  <a:srgbClr val="F2F2F2"/>
                </a:solidFill>
                <a:latin typeface="Lato"/>
                <a:ea typeface="Lato"/>
                <a:cs typeface="Lato"/>
                <a:sym typeface="Lato"/>
              </a:defRPr>
            </a:lvl6pPr>
            <a:lvl7pPr marL="0" marR="0" lvl="6" indent="0" algn="r" rtl="0">
              <a:spcBef>
                <a:spcPts val="0"/>
              </a:spcBef>
              <a:buNone/>
              <a:defRPr sz="1200" b="0">
                <a:solidFill>
                  <a:srgbClr val="F2F2F2"/>
                </a:solidFill>
                <a:latin typeface="Lato"/>
                <a:ea typeface="Lato"/>
                <a:cs typeface="Lato"/>
                <a:sym typeface="Lato"/>
              </a:defRPr>
            </a:lvl7pPr>
            <a:lvl8pPr marL="0" marR="0" lvl="7" indent="0" algn="r" rtl="0">
              <a:spcBef>
                <a:spcPts val="0"/>
              </a:spcBef>
              <a:buNone/>
              <a:defRPr sz="1200" b="0">
                <a:solidFill>
                  <a:srgbClr val="F2F2F2"/>
                </a:solidFill>
                <a:latin typeface="Lato"/>
                <a:ea typeface="Lato"/>
                <a:cs typeface="Lato"/>
                <a:sym typeface="Lato"/>
              </a:defRPr>
            </a:lvl8pPr>
            <a:lvl9pPr marL="0" marR="0" lvl="8" indent="0" algn="r" rtl="0">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7" descr="A picture containing building, drawing, window&#10;&#10;Description automatically generated"/>
          <p:cNvPicPr preferRelativeResize="0"/>
          <p:nvPr/>
        </p:nvPicPr>
        <p:blipFill rotWithShape="1">
          <a:blip r:embed="rId9">
            <a:alphaModFix/>
          </a:blip>
          <a:srcRect/>
          <a:stretch/>
        </p:blipFill>
        <p:spPr>
          <a:xfrm>
            <a:off x="316768" y="6517414"/>
            <a:ext cx="324582" cy="3245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video" Target="https://www.youtube.com/embed/gbBdw-DQHYY?feature=oembed" TargetMode="Externa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opengeospatial/GeoPose"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w9Dh6l90-JY&amp;t=0s"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service.geopose.io/solar/swagger/index.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www.geospatialworld.net/news/dubai-technologies-partner-support-self-driving-transportation-expo-2020/"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p:nvPr/>
        </p:nvSpPr>
        <p:spPr>
          <a:xfrm>
            <a:off x="153003" y="1291509"/>
            <a:ext cx="6217800"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2060"/>
                </a:solidFill>
                <a:latin typeface="Lato"/>
                <a:ea typeface="Lato"/>
                <a:cs typeface="Lato"/>
                <a:sym typeface="Lato"/>
              </a:rPr>
              <a:t>GeoPose Overview</a:t>
            </a:r>
          </a:p>
          <a:p>
            <a:pPr marL="0" marR="0" lvl="0" indent="0" algn="l" rtl="0">
              <a:spcBef>
                <a:spcPts val="0"/>
              </a:spcBef>
              <a:spcAft>
                <a:spcPts val="0"/>
              </a:spcAft>
              <a:buNone/>
            </a:pPr>
            <a:endParaRPr dirty="0"/>
          </a:p>
          <a:p>
            <a:pPr marL="0" marR="0" lvl="0" indent="0" algn="l" rtl="0">
              <a:spcBef>
                <a:spcPts val="0"/>
              </a:spcBef>
              <a:spcAft>
                <a:spcPts val="0"/>
              </a:spcAft>
              <a:buNone/>
            </a:pPr>
            <a:endParaRPr dirty="0"/>
          </a:p>
        </p:txBody>
      </p:sp>
      <p:sp>
        <p:nvSpPr>
          <p:cNvPr id="71" name="Google Shape;71;p1"/>
          <p:cNvSpPr txBox="1"/>
          <p:nvPr/>
        </p:nvSpPr>
        <p:spPr>
          <a:xfrm>
            <a:off x="153003" y="2348069"/>
            <a:ext cx="6217708"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Lato"/>
                <a:ea typeface="Lato"/>
                <a:cs typeface="Lato"/>
                <a:sym typeface="Lato"/>
              </a:rPr>
              <a:t>119th OGC Member Meeting</a:t>
            </a:r>
            <a:endParaRPr/>
          </a:p>
          <a:p>
            <a:pPr marL="0" marR="0" lvl="0" indent="0" algn="l" rtl="0">
              <a:spcBef>
                <a:spcPts val="0"/>
              </a:spcBef>
              <a:spcAft>
                <a:spcPts val="0"/>
              </a:spcAft>
              <a:buNone/>
            </a:pPr>
            <a:r>
              <a:rPr lang="en-US" sz="2000" b="1">
                <a:solidFill>
                  <a:srgbClr val="002060"/>
                </a:solidFill>
                <a:latin typeface="Lato"/>
                <a:ea typeface="Lato"/>
                <a:cs typeface="Lato"/>
                <a:sym typeface="Lato"/>
              </a:rPr>
              <a:t>Virtual | 16</a:t>
            </a:r>
            <a:r>
              <a:rPr lang="en-US" sz="2000" b="1" baseline="30000">
                <a:solidFill>
                  <a:srgbClr val="002060"/>
                </a:solidFill>
                <a:latin typeface="Lato"/>
                <a:ea typeface="Lato"/>
                <a:cs typeface="Lato"/>
                <a:sym typeface="Lato"/>
              </a:rPr>
              <a:t>th</a:t>
            </a:r>
            <a:r>
              <a:rPr lang="en-US" sz="2000" b="1">
                <a:solidFill>
                  <a:srgbClr val="002060"/>
                </a:solidFill>
                <a:latin typeface="Lato"/>
                <a:ea typeface="Lato"/>
                <a:cs typeface="Lato"/>
                <a:sym typeface="Lato"/>
              </a:rPr>
              <a:t> June 2021</a:t>
            </a:r>
            <a:endParaRPr/>
          </a:p>
        </p:txBody>
      </p:sp>
      <p:sp>
        <p:nvSpPr>
          <p:cNvPr id="2" name="TextBox 1">
            <a:extLst>
              <a:ext uri="{FF2B5EF4-FFF2-40B4-BE49-F238E27FC236}">
                <a16:creationId xmlns:a16="http://schemas.microsoft.com/office/drawing/2014/main" id="{A334CD2B-6D6A-4C23-9513-AA39E344E496}"/>
              </a:ext>
            </a:extLst>
          </p:cNvPr>
          <p:cNvSpPr txBox="1"/>
          <p:nvPr/>
        </p:nvSpPr>
        <p:spPr>
          <a:xfrm>
            <a:off x="214685" y="2003729"/>
            <a:ext cx="5645426" cy="307777"/>
          </a:xfrm>
          <a:prstGeom prst="rect">
            <a:avLst/>
          </a:prstGeom>
          <a:noFill/>
        </p:spPr>
        <p:txBody>
          <a:bodyPr wrap="square" rtlCol="0">
            <a:spAutoFit/>
          </a:bodyPr>
          <a:lstStyle/>
          <a:p>
            <a:r>
              <a:rPr lang="en-US" dirty="0"/>
              <a:t>Steve Smyth, Editor</a:t>
            </a:r>
            <a:endParaRPr lang="it-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3"/>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a:t>GeoSpatially-anchored Augmented Reality</a:t>
            </a:r>
            <a:endParaRPr/>
          </a:p>
        </p:txBody>
      </p:sp>
      <p:sp>
        <p:nvSpPr>
          <p:cNvPr id="224" name="Google Shape;224;p13"/>
          <p:cNvSpPr txBox="1">
            <a:spLocks noGrp="1"/>
          </p:cNvSpPr>
          <p:nvPr>
            <p:ph type="body" idx="1"/>
          </p:nvPr>
        </p:nvSpPr>
        <p:spPr>
          <a:xfrm>
            <a:off x="762000" y="1279525"/>
            <a:ext cx="10668000" cy="4891088"/>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sz="2000" dirty="0"/>
              <a:t>Overlay of synthetic objects on the real world</a:t>
            </a:r>
            <a:endParaRPr sz="2000" dirty="0"/>
          </a:p>
          <a:p>
            <a:pPr marL="233363" lvl="0" indent="-233363" algn="l" rtl="0">
              <a:lnSpc>
                <a:spcPct val="100000"/>
              </a:lnSpc>
              <a:spcBef>
                <a:spcPts val="480"/>
              </a:spcBef>
              <a:spcAft>
                <a:spcPts val="0"/>
              </a:spcAft>
              <a:buSzPts val="2400"/>
              <a:buFont typeface="Arial"/>
              <a:buChar char="•"/>
            </a:pPr>
            <a:r>
              <a:rPr lang="en-US" sz="2000" dirty="0"/>
              <a:t>That is persistent  </a:t>
            </a:r>
            <a:endParaRPr sz="2000" dirty="0"/>
          </a:p>
          <a:p>
            <a:pPr marL="233363" lvl="0" indent="-233363" algn="l" rtl="0">
              <a:lnSpc>
                <a:spcPct val="100000"/>
              </a:lnSpc>
              <a:spcBef>
                <a:spcPts val="480"/>
              </a:spcBef>
              <a:spcAft>
                <a:spcPts val="0"/>
              </a:spcAft>
              <a:buSzPts val="2400"/>
              <a:buFont typeface="Arial"/>
              <a:buChar char="•"/>
            </a:pPr>
            <a:r>
              <a:rPr lang="en-US" sz="2000" dirty="0"/>
              <a:t>Multi-user access </a:t>
            </a:r>
            <a:br>
              <a:rPr lang="en-US" sz="2000" dirty="0"/>
            </a:br>
            <a:r>
              <a:rPr lang="en-US" sz="2000" dirty="0"/>
              <a:t>(same objects can </a:t>
            </a:r>
            <a:br>
              <a:rPr lang="en-US" sz="2000" dirty="0"/>
            </a:br>
            <a:r>
              <a:rPr lang="en-US" sz="2000" dirty="0"/>
              <a:t>be seen by multiple </a:t>
            </a:r>
            <a:br>
              <a:rPr lang="en-US" sz="2000" dirty="0"/>
            </a:br>
            <a:r>
              <a:rPr lang="en-US" sz="2000" dirty="0"/>
              <a:t>users in real time)</a:t>
            </a:r>
            <a:endParaRPr sz="2000" dirty="0"/>
          </a:p>
          <a:p>
            <a:pPr marL="233363" lvl="0" indent="-233363" algn="l" rtl="0">
              <a:lnSpc>
                <a:spcPct val="100000"/>
              </a:lnSpc>
              <a:spcBef>
                <a:spcPts val="480"/>
              </a:spcBef>
              <a:spcAft>
                <a:spcPts val="0"/>
              </a:spcAft>
              <a:buSzPts val="2400"/>
              <a:buFont typeface="Arial"/>
              <a:buChar char="•"/>
            </a:pPr>
            <a:r>
              <a:rPr lang="en-US" sz="2000" dirty="0"/>
              <a:t>Device GeoPose </a:t>
            </a:r>
            <a:br>
              <a:rPr lang="en-US" sz="2000" dirty="0"/>
            </a:br>
            <a:r>
              <a:rPr lang="en-US" sz="2000" dirty="0"/>
              <a:t>with respect to the </a:t>
            </a:r>
            <a:br>
              <a:rPr lang="en-US" sz="2000" dirty="0"/>
            </a:br>
            <a:r>
              <a:rPr lang="en-US" sz="2000" dirty="0"/>
              <a:t>real world, other </a:t>
            </a:r>
            <a:br>
              <a:rPr lang="en-US" sz="2000" dirty="0"/>
            </a:br>
            <a:r>
              <a:rPr lang="en-US" sz="2000" dirty="0"/>
              <a:t>users and the </a:t>
            </a:r>
            <a:br>
              <a:rPr lang="en-US" sz="2000" dirty="0"/>
            </a:br>
            <a:r>
              <a:rPr lang="en-US" sz="2000" dirty="0"/>
              <a:t>synthetic object </a:t>
            </a:r>
            <a:endParaRPr sz="2000" dirty="0"/>
          </a:p>
        </p:txBody>
      </p:sp>
      <p:sp>
        <p:nvSpPr>
          <p:cNvPr id="225" name="Google Shape;225;p13"/>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26" name="Google Shape;226;p13"/>
          <p:cNvSpPr txBox="1"/>
          <p:nvPr/>
        </p:nvSpPr>
        <p:spPr>
          <a:xfrm>
            <a:off x="9263743" y="3690257"/>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CG Times"/>
              <a:ea typeface="CG Times"/>
              <a:cs typeface="CG Times"/>
              <a:sym typeface="CG Times"/>
            </a:endParaRPr>
          </a:p>
        </p:txBody>
      </p:sp>
      <p:pic>
        <p:nvPicPr>
          <p:cNvPr id="228" name="Google Shape;228;p13"/>
          <p:cNvPicPr preferRelativeResize="0"/>
          <p:nvPr/>
        </p:nvPicPr>
        <p:blipFill rotWithShape="1">
          <a:blip r:embed="rId3">
            <a:alphaModFix/>
          </a:blip>
          <a:srcRect l="8377" t="24444" r="7593" b="5554"/>
          <a:stretch/>
        </p:blipFill>
        <p:spPr>
          <a:xfrm>
            <a:off x="4572000" y="1761858"/>
            <a:ext cx="7353528" cy="4329648"/>
          </a:xfrm>
          <a:prstGeom prst="rect">
            <a:avLst/>
          </a:prstGeom>
          <a:noFill/>
          <a:ln>
            <a:noFill/>
          </a:ln>
        </p:spPr>
      </p:pic>
      <p:sp>
        <p:nvSpPr>
          <p:cNvPr id="229" name="Google Shape;229;p13"/>
          <p:cNvSpPr txBox="1"/>
          <p:nvPr/>
        </p:nvSpPr>
        <p:spPr>
          <a:xfrm>
            <a:off x="5638800" y="6091505"/>
            <a:ext cx="5791200" cy="6902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Arial"/>
                <a:ea typeface="Arial"/>
                <a:cs typeface="Arial"/>
                <a:sym typeface="Arial"/>
              </a:rPr>
              <a:t>https://image.slidesharecdn.com/augmentedrealitygisvisualisation-100326064446-phpapp01/95/augmented-reality-a-new-geovisualisation-method-for-gis-20-728.jpg?cb=1269586955</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5CD1E84F-1F2E-B847-8D5E-FA38150FE2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2"/>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Target Metadata for Images and Video</a:t>
            </a:r>
            <a:endParaRPr dirty="0"/>
          </a:p>
        </p:txBody>
      </p:sp>
      <p:sp>
        <p:nvSpPr>
          <p:cNvPr id="305" name="Google Shape;305;p22"/>
          <p:cNvSpPr txBox="1">
            <a:spLocks noGrp="1"/>
          </p:cNvSpPr>
          <p:nvPr>
            <p:ph type="body" idx="1"/>
          </p:nvPr>
        </p:nvSpPr>
        <p:spPr>
          <a:xfrm>
            <a:off x="309563" y="891665"/>
            <a:ext cx="10406062" cy="5232044"/>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sz="2000" dirty="0"/>
              <a:t>The geospatial context of the observed objects may be more valuable than the location of the sensor or camera</a:t>
            </a:r>
          </a:p>
          <a:p>
            <a:pPr marL="457200" lvl="0" indent="-342900" algn="l" rtl="0">
              <a:lnSpc>
                <a:spcPct val="100000"/>
              </a:lnSpc>
              <a:spcBef>
                <a:spcPts val="480"/>
              </a:spcBef>
              <a:spcAft>
                <a:spcPts val="0"/>
              </a:spcAft>
              <a:buSzPts val="1800"/>
              <a:buChar char="●"/>
            </a:pPr>
            <a:r>
              <a:rPr lang="en-US" sz="2000" dirty="0"/>
              <a:t>Related to W3C </a:t>
            </a:r>
            <a:r>
              <a:rPr lang="en-US" sz="2000" dirty="0" err="1"/>
              <a:t>WebVMT</a:t>
            </a:r>
            <a:endParaRPr lang="en-US" sz="2000" dirty="0"/>
          </a:p>
          <a:p>
            <a:pPr marL="457200" lvl="0" indent="-342900" algn="l" rtl="0">
              <a:lnSpc>
                <a:spcPct val="100000"/>
              </a:lnSpc>
              <a:spcBef>
                <a:spcPts val="480"/>
              </a:spcBef>
              <a:spcAft>
                <a:spcPts val="0"/>
              </a:spcAft>
              <a:buSzPts val="1800"/>
              <a:buChar char="●"/>
            </a:pPr>
            <a:r>
              <a:rPr lang="en-US" sz="2000" dirty="0"/>
              <a:t>Target graph</a:t>
            </a:r>
          </a:p>
          <a:p>
            <a:pPr marL="457200" lvl="0" indent="-342900" algn="l" rtl="0">
              <a:lnSpc>
                <a:spcPct val="100000"/>
              </a:lnSpc>
              <a:spcBef>
                <a:spcPts val="480"/>
              </a:spcBef>
              <a:spcAft>
                <a:spcPts val="0"/>
              </a:spcAft>
              <a:buSzPts val="1800"/>
              <a:buChar char="●"/>
            </a:pPr>
            <a:r>
              <a:rPr lang="en-US" sz="2000" dirty="0"/>
              <a:t>Reference points</a:t>
            </a:r>
          </a:p>
          <a:p>
            <a:pPr marL="457200" lvl="0" indent="-342900" algn="l" rtl="0">
              <a:lnSpc>
                <a:spcPct val="100000"/>
              </a:lnSpc>
              <a:spcBef>
                <a:spcPts val="480"/>
              </a:spcBef>
              <a:spcAft>
                <a:spcPts val="0"/>
              </a:spcAft>
              <a:buSzPts val="1800"/>
              <a:buChar char="●"/>
            </a:pPr>
            <a:r>
              <a:rPr lang="en-US" sz="2000" dirty="0"/>
              <a:t>Inter-frame tie points</a:t>
            </a:r>
          </a:p>
          <a:p>
            <a:pPr marL="114300" lvl="0" indent="0" algn="l" rtl="0">
              <a:lnSpc>
                <a:spcPct val="100000"/>
              </a:lnSpc>
              <a:spcBef>
                <a:spcPts val="480"/>
              </a:spcBef>
              <a:spcAft>
                <a:spcPts val="0"/>
              </a:spcAft>
              <a:buSzPts val="1800"/>
              <a:buNone/>
            </a:pPr>
            <a:endParaRPr lang="en-US" dirty="0"/>
          </a:p>
          <a:p>
            <a:pPr marL="114300" lvl="0" indent="0" algn="l" rtl="0">
              <a:lnSpc>
                <a:spcPct val="100000"/>
              </a:lnSpc>
              <a:spcBef>
                <a:spcPts val="480"/>
              </a:spcBef>
              <a:spcAft>
                <a:spcPts val="0"/>
              </a:spcAft>
              <a:buSzPts val="1800"/>
              <a:buNone/>
            </a:pPr>
            <a:endParaRPr lang="en-US" dirty="0"/>
          </a:p>
          <a:p>
            <a:pPr marL="114300" lvl="0" indent="0" algn="l" rtl="0">
              <a:lnSpc>
                <a:spcPct val="100000"/>
              </a:lnSpc>
              <a:spcBef>
                <a:spcPts val="480"/>
              </a:spcBef>
              <a:spcAft>
                <a:spcPts val="0"/>
              </a:spcAft>
              <a:buSzPts val="1800"/>
              <a:buNone/>
            </a:pPr>
            <a:endParaRPr dirty="0"/>
          </a:p>
          <a:p>
            <a:pPr marL="233361" lvl="0" indent="0" algn="l" rtl="0">
              <a:lnSpc>
                <a:spcPct val="100000"/>
              </a:lnSpc>
              <a:spcBef>
                <a:spcPts val="480"/>
              </a:spcBef>
              <a:spcAft>
                <a:spcPts val="0"/>
              </a:spcAft>
              <a:buSzPts val="1800"/>
              <a:buNone/>
            </a:pPr>
            <a:endParaRPr dirty="0"/>
          </a:p>
        </p:txBody>
      </p:sp>
      <p:sp>
        <p:nvSpPr>
          <p:cNvPr id="306" name="Google Shape;306;p22"/>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07" name="Google Shape;307;p22"/>
          <p:cNvSpPr txBox="1">
            <a:spLocks noGrp="1"/>
          </p:cNvSpPr>
          <p:nvPr>
            <p:ph type="sldNum" idx="12"/>
          </p:nvPr>
        </p:nvSpPr>
        <p:spPr>
          <a:xfrm>
            <a:off x="9194800" y="6553200"/>
            <a:ext cx="2540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11</a:t>
            </a:fld>
            <a:endParaRPr sz="1600" b="0">
              <a:solidFill>
                <a:schemeClr val="dk1"/>
              </a:solidFill>
              <a:latin typeface="Arial"/>
              <a:ea typeface="Arial"/>
              <a:cs typeface="Arial"/>
              <a:sym typeface="Arial"/>
            </a:endParaRPr>
          </a:p>
        </p:txBody>
      </p:sp>
      <p:pic>
        <p:nvPicPr>
          <p:cNvPr id="2" name="Online Media 1" title="Barged House Overview">
            <a:hlinkClick r:id="" action="ppaction://media"/>
            <a:extLst>
              <a:ext uri="{FF2B5EF4-FFF2-40B4-BE49-F238E27FC236}">
                <a16:creationId xmlns:a16="http://schemas.microsoft.com/office/drawing/2014/main" id="{1049F367-BFA8-444D-ACC8-1ED014F5AC9B}"/>
              </a:ext>
            </a:extLst>
          </p:cNvPr>
          <p:cNvPicPr>
            <a:picLocks noRot="1" noChangeAspect="1"/>
          </p:cNvPicPr>
          <p:nvPr>
            <a:videoFile r:link="rId1"/>
          </p:nvPr>
        </p:nvPicPr>
        <p:blipFill>
          <a:blip r:embed="rId4"/>
          <a:stretch>
            <a:fillRect/>
          </a:stretch>
        </p:blipFill>
        <p:spPr>
          <a:xfrm>
            <a:off x="4373217" y="1385934"/>
            <a:ext cx="7660226" cy="4807115"/>
          </a:xfrm>
          <a:prstGeom prst="rect">
            <a:avLst/>
          </a:prstGeom>
        </p:spPr>
      </p:pic>
    </p:spTree>
    <p:extLst>
      <p:ext uri="{BB962C8B-B14F-4D97-AF65-F5344CB8AC3E}">
        <p14:creationId xmlns:p14="http://schemas.microsoft.com/office/powerpoint/2010/main" val="283073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2"/>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GeoPose </a:t>
            </a:r>
            <a:r>
              <a:rPr lang="en-US" sz="3600" dirty="0" err="1"/>
              <a:t>Standardisation</a:t>
            </a:r>
            <a:r>
              <a:rPr lang="en-US" sz="3600" dirty="0"/>
              <a:t> Targets 1/2</a:t>
            </a:r>
            <a:endParaRPr dirty="0"/>
          </a:p>
        </p:txBody>
      </p:sp>
      <p:sp>
        <p:nvSpPr>
          <p:cNvPr id="305" name="Google Shape;305;p22"/>
          <p:cNvSpPr txBox="1">
            <a:spLocks noGrp="1"/>
          </p:cNvSpPr>
          <p:nvPr>
            <p:ph type="body" idx="1"/>
          </p:nvPr>
        </p:nvSpPr>
        <p:spPr>
          <a:xfrm>
            <a:off x="381125" y="793860"/>
            <a:ext cx="10406062" cy="5232044"/>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sz="2000" dirty="0" err="1"/>
              <a:t>Standardisation</a:t>
            </a:r>
            <a:r>
              <a:rPr lang="en-US" sz="2000" dirty="0"/>
              <a:t> targets are data objects</a:t>
            </a:r>
          </a:p>
          <a:p>
            <a:pPr lvl="1">
              <a:spcBef>
                <a:spcPts val="480"/>
              </a:spcBef>
              <a:buChar char="●"/>
            </a:pPr>
            <a:r>
              <a:rPr lang="en-US" sz="2000" dirty="0"/>
              <a:t>Targets support Use Cases</a:t>
            </a:r>
          </a:p>
          <a:p>
            <a:pPr lvl="1">
              <a:spcBef>
                <a:spcPts val="480"/>
              </a:spcBef>
              <a:buChar char="●"/>
            </a:pPr>
            <a:r>
              <a:rPr lang="en-US" sz="2000" dirty="0"/>
              <a:t>Targets are the core normative part of the specification</a:t>
            </a:r>
          </a:p>
          <a:p>
            <a:pPr lvl="1">
              <a:spcBef>
                <a:spcPts val="480"/>
              </a:spcBef>
              <a:buChar char="●"/>
            </a:pPr>
            <a:r>
              <a:rPr lang="en-US" sz="2000" dirty="0"/>
              <a:t>Implementors need only implement individual targets</a:t>
            </a:r>
          </a:p>
          <a:p>
            <a:pPr marL="457200" lvl="0" indent="-342900" algn="l" rtl="0">
              <a:lnSpc>
                <a:spcPct val="100000"/>
              </a:lnSpc>
              <a:spcBef>
                <a:spcPts val="480"/>
              </a:spcBef>
              <a:spcAft>
                <a:spcPts val="0"/>
              </a:spcAft>
              <a:buSzPts val="1800"/>
              <a:buChar char="●"/>
            </a:pPr>
            <a:r>
              <a:rPr lang="en-US" sz="2000" dirty="0"/>
              <a:t>Specification of the targets: Structure + Encoding</a:t>
            </a:r>
          </a:p>
          <a:p>
            <a:pPr lvl="1">
              <a:spcBef>
                <a:spcPts val="480"/>
              </a:spcBef>
              <a:buChar char="●"/>
            </a:pPr>
            <a:r>
              <a:rPr lang="en-US" sz="2000" dirty="0"/>
              <a:t>Structure</a:t>
            </a:r>
          </a:p>
          <a:p>
            <a:pPr lvl="2">
              <a:spcBef>
                <a:spcPts val="480"/>
              </a:spcBef>
              <a:buChar char="●"/>
            </a:pPr>
            <a:r>
              <a:rPr lang="en-US" dirty="0"/>
              <a:t>The structure of the </a:t>
            </a:r>
            <a:r>
              <a:rPr lang="en-US" dirty="0" err="1"/>
              <a:t>standardisation</a:t>
            </a:r>
            <a:r>
              <a:rPr lang="en-US" dirty="0"/>
              <a:t> targets is (mostly) encoding-neutral.</a:t>
            </a:r>
          </a:p>
          <a:p>
            <a:pPr lvl="2">
              <a:spcBef>
                <a:spcPts val="480"/>
              </a:spcBef>
              <a:buChar char="●"/>
            </a:pPr>
            <a:r>
              <a:rPr lang="en-US" dirty="0"/>
              <a:t>Structural elements are aliased components of the UML logical model.</a:t>
            </a:r>
          </a:p>
          <a:p>
            <a:pPr lvl="2">
              <a:spcBef>
                <a:spcPts val="480"/>
              </a:spcBef>
              <a:buChar char="●"/>
            </a:pPr>
            <a:r>
              <a:rPr lang="en-US" dirty="0"/>
              <a:t>Applicable to multiple encodings.</a:t>
            </a:r>
          </a:p>
          <a:p>
            <a:pPr lvl="1">
              <a:spcBef>
                <a:spcPts val="480"/>
              </a:spcBef>
              <a:buChar char="●"/>
            </a:pPr>
            <a:r>
              <a:rPr lang="en-US" sz="2000" dirty="0"/>
              <a:t>Encoding</a:t>
            </a:r>
          </a:p>
          <a:p>
            <a:pPr lvl="2">
              <a:spcBef>
                <a:spcPts val="480"/>
              </a:spcBef>
              <a:buChar char="●"/>
            </a:pPr>
            <a:r>
              <a:rPr lang="en-US" dirty="0"/>
              <a:t>We chose JSON for the first encoding </a:t>
            </a:r>
          </a:p>
          <a:p>
            <a:pPr lvl="3">
              <a:spcBef>
                <a:spcPts val="480"/>
              </a:spcBef>
              <a:buChar char="●"/>
            </a:pPr>
            <a:r>
              <a:rPr lang="en-US" sz="2000" dirty="0"/>
              <a:t>It is webby.</a:t>
            </a:r>
          </a:p>
          <a:p>
            <a:pPr lvl="3">
              <a:spcBef>
                <a:spcPts val="480"/>
              </a:spcBef>
              <a:buChar char="●"/>
            </a:pPr>
            <a:r>
              <a:rPr lang="en-US" sz="2000" dirty="0"/>
              <a:t>It is widely used.</a:t>
            </a:r>
          </a:p>
          <a:p>
            <a:pPr lvl="3">
              <a:spcBef>
                <a:spcPts val="480"/>
              </a:spcBef>
              <a:buChar char="●"/>
            </a:pPr>
            <a:r>
              <a:rPr lang="en-US" sz="2000" dirty="0"/>
              <a:t>JSON-Schema allows automated testing and implementation.</a:t>
            </a:r>
          </a:p>
          <a:p>
            <a:pPr lvl="2">
              <a:spcBef>
                <a:spcPts val="480"/>
              </a:spcBef>
              <a:buChar char="●"/>
            </a:pPr>
            <a:r>
              <a:rPr lang="en-US" dirty="0"/>
              <a:t>Binary encodings may follow.</a:t>
            </a:r>
            <a:endParaRPr dirty="0"/>
          </a:p>
          <a:p>
            <a:pPr marL="233361" lvl="0" indent="0" algn="l" rtl="0">
              <a:lnSpc>
                <a:spcPct val="100000"/>
              </a:lnSpc>
              <a:spcBef>
                <a:spcPts val="480"/>
              </a:spcBef>
              <a:spcAft>
                <a:spcPts val="0"/>
              </a:spcAft>
              <a:buSzPts val="1800"/>
              <a:buNone/>
            </a:pPr>
            <a:endParaRPr dirty="0"/>
          </a:p>
        </p:txBody>
      </p:sp>
      <p:sp>
        <p:nvSpPr>
          <p:cNvPr id="306" name="Google Shape;306;p22"/>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07" name="Google Shape;307;p22"/>
          <p:cNvSpPr txBox="1">
            <a:spLocks noGrp="1"/>
          </p:cNvSpPr>
          <p:nvPr>
            <p:ph type="sldNum" idx="12"/>
          </p:nvPr>
        </p:nvSpPr>
        <p:spPr>
          <a:xfrm>
            <a:off x="9194800" y="6553200"/>
            <a:ext cx="2540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12</a:t>
            </a:fld>
            <a:endParaRPr sz="1600" b="0">
              <a:solidFill>
                <a:schemeClr val="dk1"/>
              </a:solidFill>
              <a:latin typeface="Arial"/>
              <a:ea typeface="Arial"/>
              <a:cs typeface="Arial"/>
              <a:sym typeface="Arial"/>
            </a:endParaRPr>
          </a:p>
        </p:txBody>
      </p:sp>
    </p:spTree>
    <p:extLst>
      <p:ext uri="{BB962C8B-B14F-4D97-AF65-F5344CB8AC3E}">
        <p14:creationId xmlns:p14="http://schemas.microsoft.com/office/powerpoint/2010/main" val="142310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8"/>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GeoPose </a:t>
            </a:r>
            <a:r>
              <a:rPr lang="en-US" sz="3600" dirty="0" err="1"/>
              <a:t>Standardisation</a:t>
            </a:r>
            <a:r>
              <a:rPr lang="en-US" sz="3600" dirty="0"/>
              <a:t> Targets 2/2</a:t>
            </a:r>
            <a:endParaRPr sz="3600" dirty="0"/>
          </a:p>
        </p:txBody>
      </p:sp>
      <p:sp>
        <p:nvSpPr>
          <p:cNvPr id="482" name="Google Shape;482;p28"/>
          <p:cNvSpPr txBox="1">
            <a:spLocks noGrp="1"/>
          </p:cNvSpPr>
          <p:nvPr>
            <p:ph type="body" idx="1"/>
          </p:nvPr>
        </p:nvSpPr>
        <p:spPr>
          <a:xfrm>
            <a:off x="699715" y="1237607"/>
            <a:ext cx="9557468" cy="4891088"/>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sz="2000" dirty="0"/>
              <a:t>The</a:t>
            </a:r>
            <a:r>
              <a:rPr lang="en-US" sz="2000" b="1" dirty="0"/>
              <a:t> Basic GeoPose </a:t>
            </a:r>
            <a:r>
              <a:rPr lang="en-US" sz="2000" dirty="0"/>
              <a:t>targets are simple and concise – no options. It satisfies most use case requirements.</a:t>
            </a:r>
            <a:endParaRPr sz="2000" dirty="0"/>
          </a:p>
          <a:p>
            <a:pPr marL="233361" lvl="0" indent="-233361" algn="l" rtl="0">
              <a:lnSpc>
                <a:spcPct val="100000"/>
              </a:lnSpc>
              <a:spcBef>
                <a:spcPts val="480"/>
              </a:spcBef>
              <a:spcAft>
                <a:spcPts val="0"/>
              </a:spcAft>
              <a:buSzPts val="2400"/>
              <a:buFont typeface="Arial"/>
              <a:buChar char="•"/>
            </a:pPr>
            <a:r>
              <a:rPr lang="en-US" sz="2000" dirty="0"/>
              <a:t>The </a:t>
            </a:r>
            <a:r>
              <a:rPr lang="en-US" sz="2000" b="1" dirty="0"/>
              <a:t>Advanced GeoPose</a:t>
            </a:r>
            <a:r>
              <a:rPr lang="en-US" sz="2000" dirty="0"/>
              <a:t> target supports more complex use cases where the outer geographic reference frame is not LTP-ENU and/or a valid time is needed.</a:t>
            </a:r>
          </a:p>
          <a:p>
            <a:pPr marL="233361" lvl="0" indent="-233361" algn="l" rtl="0">
              <a:lnSpc>
                <a:spcPct val="100000"/>
              </a:lnSpc>
              <a:spcBef>
                <a:spcPts val="480"/>
              </a:spcBef>
              <a:spcAft>
                <a:spcPts val="0"/>
              </a:spcAft>
              <a:buSzPts val="2400"/>
              <a:buFont typeface="Arial"/>
              <a:buChar char="•"/>
            </a:pPr>
            <a:r>
              <a:rPr lang="en-US" sz="2000" dirty="0"/>
              <a:t>Composite:</a:t>
            </a:r>
          </a:p>
          <a:p>
            <a:pPr marL="690561" lvl="1" indent="-233361">
              <a:spcBef>
                <a:spcPts val="480"/>
              </a:spcBef>
              <a:buSzPts val="2400"/>
              <a:buFont typeface="Arial"/>
              <a:buChar char="•"/>
            </a:pPr>
            <a:r>
              <a:rPr lang="en-US" sz="2000" dirty="0"/>
              <a:t>The </a:t>
            </a:r>
            <a:r>
              <a:rPr lang="en-US" sz="2000" b="1" dirty="0"/>
              <a:t>Chain GeoPose</a:t>
            </a:r>
            <a:r>
              <a:rPr lang="en-US" sz="2000" dirty="0"/>
              <a:t> target provides additional flexibility with multiple intermediate frames or specific coordinate reference systems as needed.</a:t>
            </a:r>
            <a:endParaRPr sz="2000" dirty="0"/>
          </a:p>
          <a:p>
            <a:pPr marL="690563" lvl="1" indent="-195263">
              <a:spcBef>
                <a:spcPts val="480"/>
              </a:spcBef>
              <a:buChar char="•"/>
            </a:pPr>
            <a:r>
              <a:rPr lang="en-US" sz="2000" dirty="0"/>
              <a:t>The </a:t>
            </a:r>
            <a:r>
              <a:rPr lang="en-US" sz="2000" b="1" dirty="0"/>
              <a:t>Frame Graph</a:t>
            </a:r>
            <a:r>
              <a:rPr lang="en-US" sz="2000" dirty="0"/>
              <a:t> target supports the full structure need to represent networks of reference frames that arise with the use of multiple and linked location technologies.</a:t>
            </a:r>
          </a:p>
          <a:p>
            <a:pPr marL="690563" lvl="1" indent="-195263">
              <a:spcBef>
                <a:spcPts val="480"/>
              </a:spcBef>
              <a:buChar char="•"/>
            </a:pPr>
            <a:r>
              <a:rPr lang="en-US" sz="2000" dirty="0"/>
              <a:t>The (</a:t>
            </a:r>
            <a:r>
              <a:rPr lang="en-US" sz="2000" b="1" dirty="0"/>
              <a:t>Time</a:t>
            </a:r>
            <a:r>
              <a:rPr lang="en-US" sz="2000" dirty="0"/>
              <a:t>) </a:t>
            </a:r>
            <a:r>
              <a:rPr lang="en-US" sz="2000" b="1" dirty="0"/>
              <a:t>Sequence</a:t>
            </a:r>
            <a:r>
              <a:rPr lang="en-US" sz="2000" dirty="0"/>
              <a:t> targets support the packaging of fixed-length time series of GeoPoses and the payload data objects for open-ended GeoPose streams from an external source.</a:t>
            </a:r>
          </a:p>
          <a:p>
            <a:pPr marL="38100" indent="0">
              <a:spcBef>
                <a:spcPts val="480"/>
              </a:spcBef>
              <a:buNone/>
            </a:pPr>
            <a:endParaRPr lang="en-US" dirty="0"/>
          </a:p>
        </p:txBody>
      </p:sp>
      <p:sp>
        <p:nvSpPr>
          <p:cNvPr id="483" name="Google Shape;483;p28"/>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 name="Slide Number Placeholder 1">
            <a:extLst>
              <a:ext uri="{FF2B5EF4-FFF2-40B4-BE49-F238E27FC236}">
                <a16:creationId xmlns:a16="http://schemas.microsoft.com/office/drawing/2014/main" id="{49ECE7EF-3818-E645-88F8-246F9BD28F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17759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2"/>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Eight Independent GeoPose Targets</a:t>
            </a:r>
            <a:endParaRPr dirty="0"/>
          </a:p>
        </p:txBody>
      </p:sp>
      <p:sp>
        <p:nvSpPr>
          <p:cNvPr id="305" name="Google Shape;305;p22"/>
          <p:cNvSpPr txBox="1">
            <a:spLocks noGrp="1"/>
          </p:cNvSpPr>
          <p:nvPr>
            <p:ph type="body" idx="1"/>
          </p:nvPr>
        </p:nvSpPr>
        <p:spPr>
          <a:xfrm>
            <a:off x="243150" y="1020974"/>
            <a:ext cx="7988038" cy="5232044"/>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sz="2000" dirty="0"/>
              <a:t>Basic – Simple but widely applicable</a:t>
            </a:r>
          </a:p>
          <a:p>
            <a:pPr lvl="1">
              <a:spcBef>
                <a:spcPts val="480"/>
              </a:spcBef>
              <a:buChar char="●"/>
            </a:pPr>
            <a:r>
              <a:rPr lang="en-US" sz="2000" dirty="0"/>
              <a:t>Fixed outer reference frame – LTP-ENU</a:t>
            </a:r>
          </a:p>
          <a:p>
            <a:pPr lvl="1">
              <a:spcBef>
                <a:spcPts val="480"/>
              </a:spcBef>
              <a:buChar char="●"/>
            </a:pPr>
            <a:r>
              <a:rPr lang="en-US" sz="2000" dirty="0"/>
              <a:t>Yaw, pitch, and roll angular orientation [1]</a:t>
            </a:r>
          </a:p>
          <a:p>
            <a:pPr lvl="1">
              <a:spcBef>
                <a:spcPts val="480"/>
              </a:spcBef>
              <a:buChar char="●"/>
            </a:pPr>
            <a:r>
              <a:rPr lang="en-US" sz="2000" dirty="0"/>
              <a:t>Quaternion orientation [2]</a:t>
            </a:r>
          </a:p>
          <a:p>
            <a:pPr marL="457200" lvl="0" indent="-342900" algn="l" rtl="0">
              <a:lnSpc>
                <a:spcPct val="100000"/>
              </a:lnSpc>
              <a:spcBef>
                <a:spcPts val="480"/>
              </a:spcBef>
              <a:spcAft>
                <a:spcPts val="0"/>
              </a:spcAft>
              <a:buSzPts val="1800"/>
              <a:buChar char="●"/>
            </a:pPr>
            <a:r>
              <a:rPr lang="en-US" sz="2000" dirty="0"/>
              <a:t>Advanced – For more complex applications [3]</a:t>
            </a:r>
          </a:p>
          <a:p>
            <a:pPr lvl="1">
              <a:spcBef>
                <a:spcPts val="480"/>
              </a:spcBef>
              <a:buChar char="●"/>
            </a:pPr>
            <a:r>
              <a:rPr lang="en-US" sz="2000" dirty="0"/>
              <a:t>Choice of reference frames</a:t>
            </a:r>
          </a:p>
          <a:p>
            <a:pPr lvl="1">
              <a:spcBef>
                <a:spcPts val="480"/>
              </a:spcBef>
              <a:buChar char="●"/>
            </a:pPr>
            <a:r>
              <a:rPr lang="en-US" sz="2000" dirty="0"/>
              <a:t>Timestamp</a:t>
            </a:r>
          </a:p>
          <a:p>
            <a:pPr>
              <a:spcBef>
                <a:spcPts val="480"/>
              </a:spcBef>
              <a:buChar char="●"/>
            </a:pPr>
            <a:r>
              <a:rPr lang="en-US" sz="2000" dirty="0"/>
              <a:t>Composite</a:t>
            </a:r>
          </a:p>
          <a:p>
            <a:pPr lvl="1">
              <a:spcBef>
                <a:spcPts val="480"/>
              </a:spcBef>
              <a:buChar char="●"/>
            </a:pPr>
            <a:r>
              <a:rPr lang="en-US" sz="2000" dirty="0"/>
              <a:t>(Time) Sequence</a:t>
            </a:r>
          </a:p>
          <a:p>
            <a:pPr lvl="2">
              <a:spcBef>
                <a:spcPts val="480"/>
              </a:spcBef>
              <a:buChar char="●"/>
            </a:pPr>
            <a:r>
              <a:rPr lang="en-US" dirty="0"/>
              <a:t>(Time) Series [regular: 4, irregular: 5]</a:t>
            </a:r>
          </a:p>
          <a:p>
            <a:pPr lvl="2">
              <a:spcBef>
                <a:spcPts val="480"/>
              </a:spcBef>
              <a:buChar char="●"/>
            </a:pPr>
            <a:r>
              <a:rPr lang="en-US" dirty="0"/>
              <a:t>Streams [6]</a:t>
            </a:r>
          </a:p>
          <a:p>
            <a:pPr lvl="1">
              <a:spcBef>
                <a:spcPts val="480"/>
              </a:spcBef>
              <a:buChar char="●"/>
            </a:pPr>
            <a:r>
              <a:rPr lang="en-US" sz="2000" dirty="0"/>
              <a:t>Chain – directed, non-branching linked transformations [7]</a:t>
            </a:r>
          </a:p>
          <a:p>
            <a:pPr lvl="1">
              <a:spcBef>
                <a:spcPts val="480"/>
              </a:spcBef>
              <a:buChar char="●"/>
            </a:pPr>
            <a:r>
              <a:rPr lang="en-US" sz="2000" dirty="0"/>
              <a:t>Graph – directed linked transformations representing multiple pose relationships in an environment [8]</a:t>
            </a:r>
            <a:endParaRPr sz="2000" dirty="0"/>
          </a:p>
          <a:p>
            <a:pPr marL="233361" lvl="0" indent="0" algn="l" rtl="0">
              <a:lnSpc>
                <a:spcPct val="100000"/>
              </a:lnSpc>
              <a:spcBef>
                <a:spcPts val="480"/>
              </a:spcBef>
              <a:spcAft>
                <a:spcPts val="0"/>
              </a:spcAft>
              <a:buSzPts val="1800"/>
              <a:buNone/>
            </a:pPr>
            <a:endParaRPr dirty="0"/>
          </a:p>
        </p:txBody>
      </p:sp>
      <p:sp>
        <p:nvSpPr>
          <p:cNvPr id="306" name="Google Shape;306;p22"/>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07" name="Google Shape;307;p22"/>
          <p:cNvSpPr txBox="1">
            <a:spLocks noGrp="1"/>
          </p:cNvSpPr>
          <p:nvPr>
            <p:ph type="sldNum" idx="12"/>
          </p:nvPr>
        </p:nvSpPr>
        <p:spPr>
          <a:xfrm>
            <a:off x="9194800" y="6553200"/>
            <a:ext cx="2540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14</a:t>
            </a:fld>
            <a:endParaRPr sz="1600" b="0">
              <a:solidFill>
                <a:schemeClr val="dk1"/>
              </a:solidFill>
              <a:latin typeface="Arial"/>
              <a:ea typeface="Arial"/>
              <a:cs typeface="Arial"/>
              <a:sym typeface="Arial"/>
            </a:endParaRPr>
          </a:p>
        </p:txBody>
      </p:sp>
      <p:sp>
        <p:nvSpPr>
          <p:cNvPr id="6" name="TextBox 5">
            <a:extLst>
              <a:ext uri="{FF2B5EF4-FFF2-40B4-BE49-F238E27FC236}">
                <a16:creationId xmlns:a16="http://schemas.microsoft.com/office/drawing/2014/main" id="{2EB582A2-B73C-4CCE-82AA-4BC0ECA4A624}"/>
              </a:ext>
            </a:extLst>
          </p:cNvPr>
          <p:cNvSpPr txBox="1"/>
          <p:nvPr/>
        </p:nvSpPr>
        <p:spPr>
          <a:xfrm>
            <a:off x="6291552" y="1946701"/>
            <a:ext cx="1939636" cy="830997"/>
          </a:xfrm>
          <a:prstGeom prst="rect">
            <a:avLst/>
          </a:prstGeom>
          <a:noFill/>
        </p:spPr>
        <p:txBody>
          <a:bodyPr wrap="square" rtlCol="0">
            <a:spAutoFit/>
          </a:bodyPr>
          <a:lstStyle/>
          <a:p>
            <a:pPr algn="r"/>
            <a:r>
              <a:rPr lang="en-US" sz="1600" b="1" dirty="0"/>
              <a:t>GeoPose Implementation Targets</a:t>
            </a:r>
          </a:p>
        </p:txBody>
      </p:sp>
      <p:pic>
        <p:nvPicPr>
          <p:cNvPr id="3" name="Picture 2">
            <a:extLst>
              <a:ext uri="{FF2B5EF4-FFF2-40B4-BE49-F238E27FC236}">
                <a16:creationId xmlns:a16="http://schemas.microsoft.com/office/drawing/2014/main" id="{56D639D3-ECB1-410F-9C29-0938398D178E}"/>
              </a:ext>
            </a:extLst>
          </p:cNvPr>
          <p:cNvPicPr>
            <a:picLocks noChangeAspect="1"/>
          </p:cNvPicPr>
          <p:nvPr/>
        </p:nvPicPr>
        <p:blipFill>
          <a:blip r:embed="rId3"/>
          <a:stretch>
            <a:fillRect/>
          </a:stretch>
        </p:blipFill>
        <p:spPr>
          <a:xfrm>
            <a:off x="8372226" y="1293027"/>
            <a:ext cx="3105399" cy="1973653"/>
          </a:xfrm>
          <a:prstGeom prst="rect">
            <a:avLst/>
          </a:prstGeom>
        </p:spPr>
      </p:pic>
      <p:pic>
        <p:nvPicPr>
          <p:cNvPr id="4" name="Picture 3">
            <a:extLst>
              <a:ext uri="{FF2B5EF4-FFF2-40B4-BE49-F238E27FC236}">
                <a16:creationId xmlns:a16="http://schemas.microsoft.com/office/drawing/2014/main" id="{8ED2EDE1-1E58-4803-9470-BB7069B0A698}"/>
              </a:ext>
            </a:extLst>
          </p:cNvPr>
          <p:cNvPicPr>
            <a:picLocks noChangeAspect="1"/>
          </p:cNvPicPr>
          <p:nvPr/>
        </p:nvPicPr>
        <p:blipFill>
          <a:blip r:embed="rId4"/>
          <a:stretch>
            <a:fillRect/>
          </a:stretch>
        </p:blipFill>
        <p:spPr>
          <a:xfrm>
            <a:off x="9678634" y="4083024"/>
            <a:ext cx="2116931" cy="1388313"/>
          </a:xfrm>
          <a:prstGeom prst="rect">
            <a:avLst/>
          </a:prstGeom>
        </p:spPr>
      </p:pic>
      <p:sp>
        <p:nvSpPr>
          <p:cNvPr id="8" name="TextBox 7">
            <a:extLst>
              <a:ext uri="{FF2B5EF4-FFF2-40B4-BE49-F238E27FC236}">
                <a16:creationId xmlns:a16="http://schemas.microsoft.com/office/drawing/2014/main" id="{414A125C-73FC-4A59-99CE-6F37E08518E4}"/>
              </a:ext>
            </a:extLst>
          </p:cNvPr>
          <p:cNvSpPr txBox="1"/>
          <p:nvPr/>
        </p:nvSpPr>
        <p:spPr>
          <a:xfrm>
            <a:off x="7015275" y="4222819"/>
            <a:ext cx="1939636" cy="584775"/>
          </a:xfrm>
          <a:prstGeom prst="rect">
            <a:avLst/>
          </a:prstGeom>
          <a:noFill/>
        </p:spPr>
        <p:txBody>
          <a:bodyPr wrap="square" rtlCol="0">
            <a:spAutoFit/>
          </a:bodyPr>
          <a:lstStyle/>
          <a:p>
            <a:r>
              <a:rPr lang="en-US" sz="1600" b="1" dirty="0"/>
              <a:t>Composite</a:t>
            </a:r>
          </a:p>
          <a:p>
            <a:r>
              <a:rPr lang="en-US" sz="1600" b="1" dirty="0"/>
              <a:t>Sub-targets</a:t>
            </a:r>
          </a:p>
        </p:txBody>
      </p:sp>
      <p:pic>
        <p:nvPicPr>
          <p:cNvPr id="9" name="Picture 8">
            <a:extLst>
              <a:ext uri="{FF2B5EF4-FFF2-40B4-BE49-F238E27FC236}">
                <a16:creationId xmlns:a16="http://schemas.microsoft.com/office/drawing/2014/main" id="{3FFA5221-A83C-41E4-880B-490C812D621A}"/>
              </a:ext>
            </a:extLst>
          </p:cNvPr>
          <p:cNvPicPr>
            <a:picLocks noChangeAspect="1"/>
          </p:cNvPicPr>
          <p:nvPr/>
        </p:nvPicPr>
        <p:blipFill>
          <a:blip r:embed="rId5"/>
          <a:stretch>
            <a:fillRect/>
          </a:stretch>
        </p:blipFill>
        <p:spPr>
          <a:xfrm>
            <a:off x="8659210" y="4114578"/>
            <a:ext cx="1085850" cy="542925"/>
          </a:xfrm>
          <a:prstGeom prst="rect">
            <a:avLst/>
          </a:prstGeom>
        </p:spPr>
      </p:pic>
    </p:spTree>
    <p:extLst>
      <p:ext uri="{BB962C8B-B14F-4D97-AF65-F5344CB8AC3E}">
        <p14:creationId xmlns:p14="http://schemas.microsoft.com/office/powerpoint/2010/main" val="2619085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89ae5bab81_2_2"/>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Basic</a:t>
            </a:r>
            <a:endParaRPr dirty="0"/>
          </a:p>
        </p:txBody>
      </p:sp>
      <p:sp>
        <p:nvSpPr>
          <p:cNvPr id="329" name="Google Shape;329;g89ae5bab81_2_2"/>
          <p:cNvSpPr txBox="1">
            <a:spLocks noGrp="1"/>
          </p:cNvSpPr>
          <p:nvPr>
            <p:ph type="body" idx="1"/>
          </p:nvPr>
        </p:nvSpPr>
        <p:spPr>
          <a:xfrm>
            <a:off x="1272208" y="1208458"/>
            <a:ext cx="9326880" cy="24129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sz="2000" dirty="0"/>
              <a:t>A Basic GeoPose consists of a single Frame Transform: from a local tangent plane coordinate system anchored to a point, identified by WGS-84 geographic coordinates and a height above the WGS-84 ellipsoid, to a rotated Cartesian coordinate system.</a:t>
            </a:r>
            <a:endParaRPr sz="2000" dirty="0"/>
          </a:p>
          <a:p>
            <a:pPr marL="457200" lvl="0" indent="-342900" algn="l" rtl="0">
              <a:lnSpc>
                <a:spcPct val="100000"/>
              </a:lnSpc>
              <a:spcBef>
                <a:spcPts val="0"/>
              </a:spcBef>
              <a:spcAft>
                <a:spcPts val="0"/>
              </a:spcAft>
              <a:buSzPts val="1800"/>
              <a:buChar char="●"/>
            </a:pPr>
            <a:r>
              <a:rPr lang="en-US" sz="2000" dirty="0"/>
              <a:t>Rotation may be specified as a set of yaw, pitch, and roll angles in degrees or as a quaternion: there are two corresponding implementation targets: </a:t>
            </a:r>
            <a:r>
              <a:rPr lang="en-US" sz="2000" u="sng" dirty="0"/>
              <a:t>Basic-YPR</a:t>
            </a:r>
            <a:r>
              <a:rPr lang="en-US" sz="2000" dirty="0"/>
              <a:t> and </a:t>
            </a:r>
            <a:r>
              <a:rPr lang="en-US" sz="2000" u="sng" dirty="0"/>
              <a:t>Basic-Quaternion</a:t>
            </a:r>
            <a:r>
              <a:rPr lang="en-US" sz="2000" dirty="0"/>
              <a:t>.</a:t>
            </a:r>
            <a:endParaRPr sz="2000" dirty="0"/>
          </a:p>
          <a:p>
            <a:pPr marL="233361" lvl="0" indent="0" algn="l" rtl="0">
              <a:lnSpc>
                <a:spcPct val="100000"/>
              </a:lnSpc>
              <a:spcBef>
                <a:spcPts val="480"/>
              </a:spcBef>
              <a:spcAft>
                <a:spcPts val="0"/>
              </a:spcAft>
              <a:buSzPts val="1800"/>
              <a:buNone/>
            </a:pPr>
            <a:endParaRPr dirty="0"/>
          </a:p>
        </p:txBody>
      </p:sp>
      <p:sp>
        <p:nvSpPr>
          <p:cNvPr id="330" name="Google Shape;330;g89ae5bab81_2_2"/>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31" name="Google Shape;331;g89ae5bab81_2_2"/>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15</a:t>
            </a:fld>
            <a:endParaRPr sz="1600" b="0">
              <a:solidFill>
                <a:schemeClr val="dk1"/>
              </a:solidFill>
              <a:latin typeface="Arial"/>
              <a:ea typeface="Arial"/>
              <a:cs typeface="Arial"/>
              <a:sym typeface="Arial"/>
            </a:endParaRPr>
          </a:p>
        </p:txBody>
      </p:sp>
      <p:sp>
        <p:nvSpPr>
          <p:cNvPr id="332" name="Google Shape;332;g89ae5bab81_2_2"/>
          <p:cNvSpPr txBox="1"/>
          <p:nvPr/>
        </p:nvSpPr>
        <p:spPr>
          <a:xfrm>
            <a:off x="786591" y="3931168"/>
            <a:ext cx="3046500" cy="448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Arial"/>
                <a:ea typeface="Arial"/>
                <a:cs typeface="Arial"/>
                <a:sym typeface="Arial"/>
              </a:rPr>
              <a:t>Basic GeoPose</a:t>
            </a:r>
            <a:endParaRPr sz="2000" b="1" i="0" u="none" strike="noStrike" cap="none" dirty="0">
              <a:solidFill>
                <a:schemeClr val="dk1"/>
              </a:solidFill>
              <a:latin typeface="Arial"/>
              <a:ea typeface="Arial"/>
              <a:cs typeface="Arial"/>
              <a:sym typeface="Arial"/>
            </a:endParaRPr>
          </a:p>
        </p:txBody>
      </p:sp>
      <p:pic>
        <p:nvPicPr>
          <p:cNvPr id="334" name="Google Shape;334;g89ae5bab81_2_2"/>
          <p:cNvPicPr preferRelativeResize="0"/>
          <p:nvPr/>
        </p:nvPicPr>
        <p:blipFill rotWithShape="1">
          <a:blip r:embed="rId3">
            <a:alphaModFix/>
          </a:blip>
          <a:srcRect/>
          <a:stretch/>
        </p:blipFill>
        <p:spPr>
          <a:xfrm>
            <a:off x="5280170" y="5430475"/>
            <a:ext cx="5902036" cy="503104"/>
          </a:xfrm>
          <a:prstGeom prst="rect">
            <a:avLst/>
          </a:prstGeom>
          <a:noFill/>
          <a:ln>
            <a:noFill/>
          </a:ln>
        </p:spPr>
      </p:pic>
      <p:sp>
        <p:nvSpPr>
          <p:cNvPr id="336" name="Google Shape;336;g89ae5bab81_2_2"/>
          <p:cNvSpPr txBox="1"/>
          <p:nvPr/>
        </p:nvSpPr>
        <p:spPr>
          <a:xfrm>
            <a:off x="786591" y="5407049"/>
            <a:ext cx="4110026" cy="52653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000000"/>
                </a:solidFill>
                <a:latin typeface="Arial"/>
                <a:ea typeface="Arial"/>
                <a:cs typeface="Arial"/>
                <a:sym typeface="Arial"/>
              </a:rPr>
              <a:t>LocalTangentPlane</a:t>
            </a:r>
            <a:r>
              <a:rPr lang="en-US" sz="2000" b="1" i="0" u="none" strike="noStrike" cap="none" dirty="0">
                <a:solidFill>
                  <a:srgbClr val="000000"/>
                </a:solidFill>
                <a:latin typeface="Arial"/>
                <a:ea typeface="Arial"/>
                <a:cs typeface="Arial"/>
                <a:sym typeface="Arial"/>
              </a:rPr>
              <a:t>-ENU-Frame</a:t>
            </a:r>
            <a:endParaRPr sz="2000" b="1"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668B754F-E3AC-4666-8FD5-7A23C02F3F8F}"/>
              </a:ext>
            </a:extLst>
          </p:cNvPr>
          <p:cNvPicPr>
            <a:picLocks noChangeAspect="1"/>
          </p:cNvPicPr>
          <p:nvPr/>
        </p:nvPicPr>
        <p:blipFill>
          <a:blip r:embed="rId4"/>
          <a:stretch>
            <a:fillRect/>
          </a:stretch>
        </p:blipFill>
        <p:spPr>
          <a:xfrm>
            <a:off x="4110182" y="3828781"/>
            <a:ext cx="5417999" cy="1291883"/>
          </a:xfrm>
          <a:prstGeom prst="rect">
            <a:avLst/>
          </a:prstGeom>
        </p:spPr>
      </p:pic>
      <p:sp>
        <p:nvSpPr>
          <p:cNvPr id="10" name="Google Shape;336;g89ae5bab81_2_2">
            <a:extLst>
              <a:ext uri="{FF2B5EF4-FFF2-40B4-BE49-F238E27FC236}">
                <a16:creationId xmlns:a16="http://schemas.microsoft.com/office/drawing/2014/main" id="{5DFD3CE5-E8CB-B049-A5AE-60D805191DF9}"/>
              </a:ext>
            </a:extLst>
          </p:cNvPr>
          <p:cNvSpPr txBox="1"/>
          <p:nvPr/>
        </p:nvSpPr>
        <p:spPr>
          <a:xfrm>
            <a:off x="1814945" y="5812504"/>
            <a:ext cx="3081672" cy="526530"/>
          </a:xfrm>
          <a:prstGeom prst="rect">
            <a:avLst/>
          </a:prstGeom>
          <a:noFill/>
          <a:ln>
            <a:noFill/>
          </a:ln>
        </p:spPr>
        <p:txBody>
          <a:bodyPr spcFirstLastPara="1" wrap="square" lIns="91425" tIns="91425" rIns="91425" bIns="91425" anchor="t" anchorCtr="0">
            <a:noAutofit/>
          </a:bodyPr>
          <a:lstStyle/>
          <a:p>
            <a:pPr>
              <a:buSzPts val="2000"/>
            </a:pPr>
            <a:r>
              <a:rPr lang="en-US" dirty="0"/>
              <a:t>Oriented to the North</a:t>
            </a:r>
          </a:p>
          <a:p>
            <a:pPr marL="0" marR="0" lvl="0" indent="0" algn="l" rtl="0">
              <a:lnSpc>
                <a:spcPct val="100000"/>
              </a:lnSpc>
              <a:spcBef>
                <a:spcPts val="0"/>
              </a:spcBef>
              <a:spcAft>
                <a:spcPts val="0"/>
              </a:spcAft>
              <a:buClr>
                <a:srgbClr val="000000"/>
              </a:buClr>
              <a:buSzPts val="2000"/>
              <a:buFont typeface="Arial"/>
              <a:buNone/>
            </a:pPr>
            <a:endParaRPr b="1"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10FA654-9611-4C4A-B9D7-78EE4650F75C}"/>
              </a:ext>
            </a:extLst>
          </p:cNvPr>
          <p:cNvPicPr>
            <a:picLocks noChangeAspect="1"/>
          </p:cNvPicPr>
          <p:nvPr/>
        </p:nvPicPr>
        <p:blipFill>
          <a:blip r:embed="rId5"/>
          <a:stretch>
            <a:fillRect/>
          </a:stretch>
        </p:blipFill>
        <p:spPr>
          <a:xfrm>
            <a:off x="6356033" y="3879974"/>
            <a:ext cx="2577656" cy="551187"/>
          </a:xfrm>
          <a:prstGeom prst="rect">
            <a:avLst/>
          </a:prstGeom>
        </p:spPr>
      </p:pic>
    </p:spTree>
    <p:extLst>
      <p:ext uri="{BB962C8B-B14F-4D97-AF65-F5344CB8AC3E}">
        <p14:creationId xmlns:p14="http://schemas.microsoft.com/office/powerpoint/2010/main" val="74968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89ae5bab81_2_20"/>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Encoded Example: Basic-Quaternion</a:t>
            </a:r>
            <a:endParaRPr dirty="0"/>
          </a:p>
        </p:txBody>
      </p:sp>
      <p:sp>
        <p:nvSpPr>
          <p:cNvPr id="344" name="Google Shape;344;g89ae5bab81_2_20"/>
          <p:cNvSpPr txBox="1">
            <a:spLocks noGrp="1"/>
          </p:cNvSpPr>
          <p:nvPr>
            <p:ph type="body" idx="1"/>
          </p:nvPr>
        </p:nvSpPr>
        <p:spPr>
          <a:xfrm>
            <a:off x="461975" y="1279525"/>
            <a:ext cx="11277600" cy="2288100"/>
          </a:xfrm>
          <a:prstGeom prst="rect">
            <a:avLst/>
          </a:prstGeom>
          <a:solidFill>
            <a:srgbClr val="F3F3F3"/>
          </a:solidFill>
          <a:ln>
            <a:noFill/>
          </a:ln>
        </p:spPr>
        <p:txBody>
          <a:bodyPr spcFirstLastPara="1" wrap="square" lIns="91425" tIns="45700" rIns="91425" bIns="45700" anchor="t" anchorCtr="0">
            <a:noAutofit/>
          </a:bodyPr>
          <a:lstStyle/>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a:t>
            </a:r>
            <a:endParaRPr sz="1750" b="1" dirty="0">
              <a:solidFill>
                <a:srgbClr val="000000"/>
              </a:solidFill>
              <a:highlight>
                <a:srgbClr val="FFFFFF"/>
              </a:highlight>
              <a:latin typeface="Courier New"/>
              <a:ea typeface="Courier New"/>
              <a:cs typeface="Courier New"/>
              <a:sym typeface="Courier New"/>
            </a:endParaRPr>
          </a:p>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    "longitude": 10.73296,</a:t>
            </a:r>
            <a:endParaRPr sz="1750" b="1" dirty="0">
              <a:solidFill>
                <a:srgbClr val="000000"/>
              </a:solidFill>
              <a:highlight>
                <a:srgbClr val="FFFFFF"/>
              </a:highlight>
              <a:latin typeface="Courier New"/>
              <a:ea typeface="Courier New"/>
              <a:cs typeface="Courier New"/>
              <a:sym typeface="Courier New"/>
            </a:endParaRPr>
          </a:p>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    "latitude": 59.91119,</a:t>
            </a:r>
            <a:endParaRPr sz="1750" b="1" dirty="0">
              <a:solidFill>
                <a:srgbClr val="000000"/>
              </a:solidFill>
              <a:highlight>
                <a:srgbClr val="FFFFFF"/>
              </a:highlight>
              <a:latin typeface="Courier New"/>
              <a:ea typeface="Courier New"/>
              <a:cs typeface="Courier New"/>
              <a:sym typeface="Courier New"/>
            </a:endParaRPr>
          </a:p>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    "height": 41.4,</a:t>
            </a:r>
            <a:endParaRPr sz="1750" b="1" dirty="0">
              <a:solidFill>
                <a:srgbClr val="000000"/>
              </a:solidFill>
              <a:highlight>
                <a:srgbClr val="FFFFFF"/>
              </a:highlight>
              <a:latin typeface="Courier New"/>
              <a:ea typeface="Courier New"/>
              <a:cs typeface="Courier New"/>
              <a:sym typeface="Courier New"/>
            </a:endParaRPr>
          </a:p>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    "quaternion": {"x": 0.0, "y": 0.0, "z": 0.98, "w": 0.2}</a:t>
            </a:r>
          </a:p>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a:t>
            </a:r>
            <a:endParaRPr sz="1750" b="1" dirty="0">
              <a:solidFill>
                <a:srgbClr val="000000"/>
              </a:solidFill>
              <a:highlight>
                <a:srgbClr val="FFFFFF"/>
              </a:highlight>
              <a:latin typeface="Courier New"/>
              <a:ea typeface="Courier New"/>
              <a:cs typeface="Courier New"/>
              <a:sym typeface="Courier New"/>
            </a:endParaRPr>
          </a:p>
        </p:txBody>
      </p:sp>
      <p:sp>
        <p:nvSpPr>
          <p:cNvPr id="345" name="Google Shape;345;g89ae5bab81_2_20"/>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46" name="Google Shape;346;g89ae5bab81_2_20"/>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16</a:t>
            </a:fld>
            <a:endParaRPr sz="1600" b="0">
              <a:solidFill>
                <a:schemeClr val="dk1"/>
              </a:solidFill>
              <a:latin typeface="Arial"/>
              <a:ea typeface="Arial"/>
              <a:cs typeface="Arial"/>
              <a:sym typeface="Arial"/>
            </a:endParaRPr>
          </a:p>
        </p:txBody>
      </p:sp>
      <p:pic>
        <p:nvPicPr>
          <p:cNvPr id="347" name="Google Shape;347;g89ae5bab81_2_20"/>
          <p:cNvPicPr preferRelativeResize="0"/>
          <p:nvPr/>
        </p:nvPicPr>
        <p:blipFill rotWithShape="1">
          <a:blip r:embed="rId3">
            <a:alphaModFix/>
          </a:blip>
          <a:srcRect/>
          <a:stretch/>
        </p:blipFill>
        <p:spPr>
          <a:xfrm>
            <a:off x="3710694" y="3112654"/>
            <a:ext cx="4770611" cy="3283526"/>
          </a:xfrm>
          <a:prstGeom prst="rect">
            <a:avLst/>
          </a:prstGeom>
          <a:noFill/>
          <a:ln>
            <a:noFill/>
          </a:ln>
        </p:spPr>
      </p:pic>
    </p:spTree>
    <p:extLst>
      <p:ext uri="{BB962C8B-B14F-4D97-AF65-F5344CB8AC3E}">
        <p14:creationId xmlns:p14="http://schemas.microsoft.com/office/powerpoint/2010/main" val="268804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89ae5bab81_2_2"/>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Advanced</a:t>
            </a:r>
            <a:endParaRPr dirty="0"/>
          </a:p>
        </p:txBody>
      </p:sp>
      <p:sp>
        <p:nvSpPr>
          <p:cNvPr id="329" name="Google Shape;329;g89ae5bab81_2_2"/>
          <p:cNvSpPr txBox="1">
            <a:spLocks noGrp="1"/>
          </p:cNvSpPr>
          <p:nvPr>
            <p:ph type="body" idx="1"/>
          </p:nvPr>
        </p:nvSpPr>
        <p:spPr>
          <a:xfrm>
            <a:off x="2377439" y="939988"/>
            <a:ext cx="8555603" cy="1636957"/>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sz="2000" dirty="0"/>
              <a:t>The Advanced target allows specification of a range of outer reference frames </a:t>
            </a:r>
          </a:p>
          <a:p>
            <a:pPr marL="457200" lvl="0" indent="-342900" algn="l" rtl="0">
              <a:lnSpc>
                <a:spcPct val="100000"/>
              </a:lnSpc>
              <a:spcBef>
                <a:spcPts val="480"/>
              </a:spcBef>
              <a:spcAft>
                <a:spcPts val="0"/>
              </a:spcAft>
              <a:buSzPts val="1800"/>
              <a:buChar char="●"/>
            </a:pPr>
            <a:r>
              <a:rPr lang="en-US" sz="2000" dirty="0"/>
              <a:t>Rotation is specified as a quaternion</a:t>
            </a:r>
          </a:p>
          <a:p>
            <a:pPr marL="457200" lvl="0" indent="-342900" algn="l" rtl="0">
              <a:lnSpc>
                <a:spcPct val="100000"/>
              </a:lnSpc>
              <a:spcBef>
                <a:spcPts val="480"/>
              </a:spcBef>
              <a:spcAft>
                <a:spcPts val="0"/>
              </a:spcAft>
              <a:buSzPts val="1800"/>
              <a:buChar char="●"/>
            </a:pPr>
            <a:r>
              <a:rPr lang="en-US" sz="2000" dirty="0"/>
              <a:t>An optional valid-time instant value may be attached</a:t>
            </a:r>
            <a:endParaRPr sz="2000" dirty="0"/>
          </a:p>
          <a:p>
            <a:pPr marL="233361" lvl="0" indent="0" algn="l" rtl="0">
              <a:lnSpc>
                <a:spcPct val="100000"/>
              </a:lnSpc>
              <a:spcBef>
                <a:spcPts val="480"/>
              </a:spcBef>
              <a:spcAft>
                <a:spcPts val="0"/>
              </a:spcAft>
              <a:buSzPts val="1800"/>
              <a:buNone/>
            </a:pPr>
            <a:endParaRPr dirty="0"/>
          </a:p>
        </p:txBody>
      </p:sp>
      <p:sp>
        <p:nvSpPr>
          <p:cNvPr id="330" name="Google Shape;330;g89ae5bab81_2_2"/>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31" name="Google Shape;331;g89ae5bab81_2_2"/>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17</a:t>
            </a:fld>
            <a:endParaRPr sz="1600" b="0">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EC89F5F9-1CB2-4370-99D0-87D5D8446A41}"/>
              </a:ext>
            </a:extLst>
          </p:cNvPr>
          <p:cNvPicPr>
            <a:picLocks noChangeAspect="1"/>
          </p:cNvPicPr>
          <p:nvPr/>
        </p:nvPicPr>
        <p:blipFill>
          <a:blip r:embed="rId3"/>
          <a:stretch>
            <a:fillRect/>
          </a:stretch>
        </p:blipFill>
        <p:spPr>
          <a:xfrm>
            <a:off x="2045337" y="2960688"/>
            <a:ext cx="4391025" cy="600075"/>
          </a:xfrm>
          <a:prstGeom prst="rect">
            <a:avLst/>
          </a:prstGeom>
        </p:spPr>
      </p:pic>
      <p:pic>
        <p:nvPicPr>
          <p:cNvPr id="4" name="Picture 3">
            <a:extLst>
              <a:ext uri="{FF2B5EF4-FFF2-40B4-BE49-F238E27FC236}">
                <a16:creationId xmlns:a16="http://schemas.microsoft.com/office/drawing/2014/main" id="{5E703871-BEB4-4179-ABC1-6375E5C973E7}"/>
              </a:ext>
            </a:extLst>
          </p:cNvPr>
          <p:cNvPicPr>
            <a:picLocks noChangeAspect="1"/>
          </p:cNvPicPr>
          <p:nvPr/>
        </p:nvPicPr>
        <p:blipFill>
          <a:blip r:embed="rId4"/>
          <a:stretch>
            <a:fillRect/>
          </a:stretch>
        </p:blipFill>
        <p:spPr>
          <a:xfrm>
            <a:off x="2045337" y="3540858"/>
            <a:ext cx="2971800" cy="504825"/>
          </a:xfrm>
          <a:prstGeom prst="rect">
            <a:avLst/>
          </a:prstGeom>
        </p:spPr>
      </p:pic>
      <p:pic>
        <p:nvPicPr>
          <p:cNvPr id="5" name="Picture 4">
            <a:extLst>
              <a:ext uri="{FF2B5EF4-FFF2-40B4-BE49-F238E27FC236}">
                <a16:creationId xmlns:a16="http://schemas.microsoft.com/office/drawing/2014/main" id="{6A710420-3C5F-46DF-80D5-A6B20EAEA03C}"/>
              </a:ext>
            </a:extLst>
          </p:cNvPr>
          <p:cNvPicPr>
            <a:picLocks noChangeAspect="1"/>
          </p:cNvPicPr>
          <p:nvPr/>
        </p:nvPicPr>
        <p:blipFill>
          <a:blip r:embed="rId5"/>
          <a:stretch>
            <a:fillRect/>
          </a:stretch>
        </p:blipFill>
        <p:spPr>
          <a:xfrm>
            <a:off x="2014015" y="4063878"/>
            <a:ext cx="3990975" cy="561975"/>
          </a:xfrm>
          <a:prstGeom prst="rect">
            <a:avLst/>
          </a:prstGeom>
        </p:spPr>
      </p:pic>
      <p:sp>
        <p:nvSpPr>
          <p:cNvPr id="7" name="TextBox 6">
            <a:extLst>
              <a:ext uri="{FF2B5EF4-FFF2-40B4-BE49-F238E27FC236}">
                <a16:creationId xmlns:a16="http://schemas.microsoft.com/office/drawing/2014/main" id="{F542DB57-73A8-4FAD-BDF6-5EA186E0F6D3}"/>
              </a:ext>
            </a:extLst>
          </p:cNvPr>
          <p:cNvSpPr txBox="1"/>
          <p:nvPr/>
        </p:nvSpPr>
        <p:spPr>
          <a:xfrm>
            <a:off x="6992844" y="3649504"/>
            <a:ext cx="1681018" cy="830997"/>
          </a:xfrm>
          <a:prstGeom prst="rect">
            <a:avLst/>
          </a:prstGeom>
          <a:noFill/>
        </p:spPr>
        <p:txBody>
          <a:bodyPr wrap="square" rtlCol="0">
            <a:spAutoFit/>
          </a:bodyPr>
          <a:lstStyle/>
          <a:p>
            <a:pPr algn="r"/>
            <a:r>
              <a:rPr lang="en-US" sz="1600" b="1" dirty="0"/>
              <a:t>Frame Specification Types</a:t>
            </a:r>
          </a:p>
        </p:txBody>
      </p:sp>
      <p:sp>
        <p:nvSpPr>
          <p:cNvPr id="10" name="TextBox 9">
            <a:extLst>
              <a:ext uri="{FF2B5EF4-FFF2-40B4-BE49-F238E27FC236}">
                <a16:creationId xmlns:a16="http://schemas.microsoft.com/office/drawing/2014/main" id="{6B3DC3C3-895A-4831-A62B-87E396F52128}"/>
              </a:ext>
            </a:extLst>
          </p:cNvPr>
          <p:cNvSpPr txBox="1"/>
          <p:nvPr/>
        </p:nvSpPr>
        <p:spPr>
          <a:xfrm>
            <a:off x="185653" y="3064730"/>
            <a:ext cx="1681018" cy="338554"/>
          </a:xfrm>
          <a:prstGeom prst="rect">
            <a:avLst/>
          </a:prstGeom>
          <a:noFill/>
        </p:spPr>
        <p:txBody>
          <a:bodyPr wrap="square" rtlCol="0">
            <a:spAutoFit/>
          </a:bodyPr>
          <a:lstStyle/>
          <a:p>
            <a:pPr algn="r"/>
            <a:r>
              <a:rPr lang="en-US" sz="1600" b="1" dirty="0"/>
              <a:t>Advanced</a:t>
            </a:r>
          </a:p>
        </p:txBody>
      </p:sp>
      <p:sp>
        <p:nvSpPr>
          <p:cNvPr id="11" name="TextBox 10">
            <a:extLst>
              <a:ext uri="{FF2B5EF4-FFF2-40B4-BE49-F238E27FC236}">
                <a16:creationId xmlns:a16="http://schemas.microsoft.com/office/drawing/2014/main" id="{51C9929E-33A6-43F7-9FBB-A7CCD1D241F9}"/>
              </a:ext>
            </a:extLst>
          </p:cNvPr>
          <p:cNvSpPr txBox="1"/>
          <p:nvPr/>
        </p:nvSpPr>
        <p:spPr>
          <a:xfrm>
            <a:off x="185653" y="3623993"/>
            <a:ext cx="1681018" cy="338554"/>
          </a:xfrm>
          <a:prstGeom prst="rect">
            <a:avLst/>
          </a:prstGeom>
          <a:noFill/>
        </p:spPr>
        <p:txBody>
          <a:bodyPr wrap="square" rtlCol="0">
            <a:spAutoFit/>
          </a:bodyPr>
          <a:lstStyle/>
          <a:p>
            <a:pPr algn="r"/>
            <a:r>
              <a:rPr lang="en-US" sz="1600" b="1" dirty="0"/>
              <a:t>Fixed frame</a:t>
            </a:r>
          </a:p>
        </p:txBody>
      </p:sp>
      <p:sp>
        <p:nvSpPr>
          <p:cNvPr id="12" name="TextBox 11">
            <a:extLst>
              <a:ext uri="{FF2B5EF4-FFF2-40B4-BE49-F238E27FC236}">
                <a16:creationId xmlns:a16="http://schemas.microsoft.com/office/drawing/2014/main" id="{B86C8AFE-129E-4F63-86B8-A8CF1DFB3717}"/>
              </a:ext>
            </a:extLst>
          </p:cNvPr>
          <p:cNvSpPr txBox="1"/>
          <p:nvPr/>
        </p:nvSpPr>
        <p:spPr>
          <a:xfrm>
            <a:off x="185653" y="4183256"/>
            <a:ext cx="1681018" cy="338554"/>
          </a:xfrm>
          <a:prstGeom prst="rect">
            <a:avLst/>
          </a:prstGeom>
          <a:noFill/>
        </p:spPr>
        <p:txBody>
          <a:bodyPr wrap="square" rtlCol="0">
            <a:spAutoFit/>
          </a:bodyPr>
          <a:lstStyle/>
          <a:p>
            <a:pPr algn="r"/>
            <a:r>
              <a:rPr lang="en-US" sz="1600" b="1" dirty="0"/>
              <a:t>Frame</a:t>
            </a:r>
          </a:p>
        </p:txBody>
      </p:sp>
      <p:pic>
        <p:nvPicPr>
          <p:cNvPr id="3" name="Picture 2">
            <a:extLst>
              <a:ext uri="{FF2B5EF4-FFF2-40B4-BE49-F238E27FC236}">
                <a16:creationId xmlns:a16="http://schemas.microsoft.com/office/drawing/2014/main" id="{B5945048-6E48-4A94-8943-2BB3D7E4025E}"/>
              </a:ext>
            </a:extLst>
          </p:cNvPr>
          <p:cNvPicPr>
            <a:picLocks noChangeAspect="1"/>
          </p:cNvPicPr>
          <p:nvPr/>
        </p:nvPicPr>
        <p:blipFill>
          <a:blip r:embed="rId6"/>
          <a:stretch>
            <a:fillRect/>
          </a:stretch>
        </p:blipFill>
        <p:spPr>
          <a:xfrm>
            <a:off x="8673862" y="2452160"/>
            <a:ext cx="3056366" cy="3462191"/>
          </a:xfrm>
          <a:prstGeom prst="rect">
            <a:avLst/>
          </a:prstGeom>
        </p:spPr>
      </p:pic>
    </p:spTree>
    <p:extLst>
      <p:ext uri="{BB962C8B-B14F-4D97-AF65-F5344CB8AC3E}">
        <p14:creationId xmlns:p14="http://schemas.microsoft.com/office/powerpoint/2010/main" val="4140022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89ae5bab81_2_55"/>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Composite: Chain</a:t>
            </a:r>
            <a:endParaRPr dirty="0"/>
          </a:p>
        </p:txBody>
      </p:sp>
      <p:sp>
        <p:nvSpPr>
          <p:cNvPr id="366" name="Google Shape;366;g89ae5bab81_2_55"/>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67" name="Google Shape;367;g89ae5bab81_2_55"/>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18</a:t>
            </a:fld>
            <a:endParaRPr sz="1600" b="0">
              <a:solidFill>
                <a:schemeClr val="dk1"/>
              </a:solidFill>
              <a:latin typeface="Arial"/>
              <a:ea typeface="Arial"/>
              <a:cs typeface="Arial"/>
              <a:sym typeface="Arial"/>
            </a:endParaRPr>
          </a:p>
        </p:txBody>
      </p:sp>
      <p:pic>
        <p:nvPicPr>
          <p:cNvPr id="368" name="Google Shape;368;g89ae5bab81_2_55"/>
          <p:cNvPicPr preferRelativeResize="0"/>
          <p:nvPr/>
        </p:nvPicPr>
        <p:blipFill rotWithShape="1">
          <a:blip r:embed="rId3">
            <a:alphaModFix/>
          </a:blip>
          <a:srcRect/>
          <a:stretch/>
        </p:blipFill>
        <p:spPr>
          <a:xfrm>
            <a:off x="2688525" y="1287369"/>
            <a:ext cx="3407475" cy="755606"/>
          </a:xfrm>
          <a:prstGeom prst="rect">
            <a:avLst/>
          </a:prstGeom>
          <a:noFill/>
          <a:ln>
            <a:noFill/>
          </a:ln>
        </p:spPr>
      </p:pic>
      <p:sp>
        <p:nvSpPr>
          <p:cNvPr id="369" name="Google Shape;369;g89ae5bab81_2_55"/>
          <p:cNvSpPr txBox="1"/>
          <p:nvPr/>
        </p:nvSpPr>
        <p:spPr>
          <a:xfrm>
            <a:off x="668250" y="1521300"/>
            <a:ext cx="1870977" cy="490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Arial"/>
                <a:ea typeface="Arial"/>
                <a:cs typeface="Arial"/>
                <a:sym typeface="Arial"/>
              </a:rPr>
              <a:t>Chain</a:t>
            </a:r>
            <a:endParaRPr sz="1400" b="0" i="0" u="none" strike="noStrike" cap="none" dirty="0">
              <a:solidFill>
                <a:srgbClr val="000000"/>
              </a:solidFill>
              <a:latin typeface="Arial"/>
              <a:ea typeface="Arial"/>
              <a:cs typeface="Arial"/>
              <a:sym typeface="Arial"/>
            </a:endParaRPr>
          </a:p>
        </p:txBody>
      </p:sp>
      <p:pic>
        <p:nvPicPr>
          <p:cNvPr id="370" name="Google Shape;370;g89ae5bab81_2_55"/>
          <p:cNvPicPr preferRelativeResize="0"/>
          <p:nvPr/>
        </p:nvPicPr>
        <p:blipFill rotWithShape="1">
          <a:blip r:embed="rId4">
            <a:alphaModFix/>
          </a:blip>
          <a:srcRect/>
          <a:stretch/>
        </p:blipFill>
        <p:spPr>
          <a:xfrm>
            <a:off x="2688450" y="2205475"/>
            <a:ext cx="4067327" cy="490200"/>
          </a:xfrm>
          <a:prstGeom prst="rect">
            <a:avLst/>
          </a:prstGeom>
          <a:noFill/>
          <a:ln>
            <a:noFill/>
          </a:ln>
        </p:spPr>
      </p:pic>
      <p:sp>
        <p:nvSpPr>
          <p:cNvPr id="373" name="Google Shape;373;g89ae5bab81_2_55"/>
          <p:cNvSpPr txBox="1"/>
          <p:nvPr/>
        </p:nvSpPr>
        <p:spPr>
          <a:xfrm>
            <a:off x="709650" y="2135238"/>
            <a:ext cx="1829577" cy="490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Arial"/>
                <a:ea typeface="Arial"/>
                <a:cs typeface="Arial"/>
                <a:sym typeface="Arial"/>
              </a:rPr>
              <a:t>Frame</a:t>
            </a:r>
            <a:endParaRPr sz="1400" b="0" i="0" u="none" strike="noStrike" cap="none"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B0B15105-61E2-4494-9108-27471850752C}"/>
              </a:ext>
            </a:extLst>
          </p:cNvPr>
          <p:cNvPicPr>
            <a:picLocks noChangeAspect="1"/>
          </p:cNvPicPr>
          <p:nvPr/>
        </p:nvPicPr>
        <p:blipFill>
          <a:blip r:embed="rId5"/>
          <a:stretch>
            <a:fillRect/>
          </a:stretch>
        </p:blipFill>
        <p:spPr>
          <a:xfrm>
            <a:off x="2539227" y="2889650"/>
            <a:ext cx="2849521" cy="3058726"/>
          </a:xfrm>
          <a:prstGeom prst="rect">
            <a:avLst/>
          </a:prstGeom>
        </p:spPr>
      </p:pic>
      <p:pic>
        <p:nvPicPr>
          <p:cNvPr id="6" name="Picture 5">
            <a:extLst>
              <a:ext uri="{FF2B5EF4-FFF2-40B4-BE49-F238E27FC236}">
                <a16:creationId xmlns:a16="http://schemas.microsoft.com/office/drawing/2014/main" id="{809253A6-72D2-41DA-BCD0-8F3328E71B96}"/>
              </a:ext>
            </a:extLst>
          </p:cNvPr>
          <p:cNvPicPr>
            <a:picLocks noChangeAspect="1"/>
          </p:cNvPicPr>
          <p:nvPr/>
        </p:nvPicPr>
        <p:blipFill>
          <a:blip r:embed="rId6"/>
          <a:stretch>
            <a:fillRect/>
          </a:stretch>
        </p:blipFill>
        <p:spPr>
          <a:xfrm>
            <a:off x="734655" y="3772275"/>
            <a:ext cx="1804572" cy="920576"/>
          </a:xfrm>
          <a:prstGeom prst="rect">
            <a:avLst/>
          </a:prstGeom>
        </p:spPr>
      </p:pic>
      <p:pic>
        <p:nvPicPr>
          <p:cNvPr id="2" name="Picture 1">
            <a:extLst>
              <a:ext uri="{FF2B5EF4-FFF2-40B4-BE49-F238E27FC236}">
                <a16:creationId xmlns:a16="http://schemas.microsoft.com/office/drawing/2014/main" id="{EC5CA0C3-6E2B-4F72-8385-7DF4402B066C}"/>
              </a:ext>
            </a:extLst>
          </p:cNvPr>
          <p:cNvPicPr>
            <a:picLocks noChangeAspect="1"/>
          </p:cNvPicPr>
          <p:nvPr/>
        </p:nvPicPr>
        <p:blipFill>
          <a:blip r:embed="rId7"/>
          <a:stretch>
            <a:fillRect/>
          </a:stretch>
        </p:blipFill>
        <p:spPr>
          <a:xfrm>
            <a:off x="6755777" y="2653140"/>
            <a:ext cx="3346735" cy="2851370"/>
          </a:xfrm>
          <a:prstGeom prst="rect">
            <a:avLst/>
          </a:prstGeom>
        </p:spPr>
      </p:pic>
    </p:spTree>
    <p:extLst>
      <p:ext uri="{BB962C8B-B14F-4D97-AF65-F5344CB8AC3E}">
        <p14:creationId xmlns:p14="http://schemas.microsoft.com/office/powerpoint/2010/main" val="986610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89ae5bab81_2_70"/>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Example: Chain</a:t>
            </a:r>
            <a:endParaRPr dirty="0"/>
          </a:p>
        </p:txBody>
      </p:sp>
      <p:sp>
        <p:nvSpPr>
          <p:cNvPr id="380" name="Google Shape;380;g89ae5bab81_2_70"/>
          <p:cNvSpPr txBox="1">
            <a:spLocks noGrp="1"/>
          </p:cNvSpPr>
          <p:nvPr>
            <p:ph type="body" idx="1"/>
          </p:nvPr>
        </p:nvSpPr>
        <p:spPr>
          <a:xfrm>
            <a:off x="-610000" y="905775"/>
            <a:ext cx="7172100" cy="4584000"/>
          </a:xfrm>
          <a:prstGeom prst="rect">
            <a:avLst/>
          </a:prstGeom>
          <a:solidFill>
            <a:srgbClr val="F3F3F3"/>
          </a:solidFill>
          <a:ln>
            <a:noFill/>
          </a:ln>
        </p:spPr>
        <p:txBody>
          <a:bodyPr spcFirstLastPara="1" wrap="square" lIns="91425" tIns="45700" rIns="91425" bIns="4570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050">
                <a:solidFill>
                  <a:srgbClr val="000000"/>
                </a:solidFill>
                <a:highlight>
                  <a:srgbClr val="EFEFEF"/>
                </a:highlight>
                <a:latin typeface="Courier New"/>
                <a:ea typeface="Courier New"/>
                <a:cs typeface="Courier New"/>
                <a:sym typeface="Courier New"/>
              </a:rPr>
              <a:t>       </a:t>
            </a:r>
            <a:r>
              <a:rPr lang="en-US" sz="1450">
                <a:solidFill>
                  <a:srgbClr val="000000"/>
                </a:solidFill>
                <a:highlight>
                  <a:srgbClr val="EFEFEF"/>
                </a:highlight>
                <a:latin typeface="Courier New"/>
                <a:ea typeface="Courier New"/>
                <a:cs typeface="Courier New"/>
                <a:sym typeface="Courier New"/>
              </a:rPr>
              <a:t> </a:t>
            </a:r>
            <a:r>
              <a:rPr lang="en-US" sz="1650" b="1">
                <a:solidFill>
                  <a:srgbClr val="000000"/>
                </a:solidFill>
                <a:highlight>
                  <a:srgbClr val="EFEFEF"/>
                </a:highlight>
                <a:latin typeface="Courier New"/>
                <a:ea typeface="Courier New"/>
                <a:cs typeface="Courier New"/>
                <a:sym typeface="Courier New"/>
              </a:rPr>
              <a:t>{</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"frames": [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"frameSpec": "LTP-ENUSpec",</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"longitude": 10.73296,</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"latitude": 59.91119,</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"height": 0.0</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"frameSpec": "Translate-RotateSpec",</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"translation": [ 0.0, 0.0, 41.4 ],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"rotation": [ 1, 0, 0, 0 ]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"frameSpec": "TranslateRotateSpec",</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"translation": [  0.0, 0.0,  0.0 ],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"rotation": [   0, 0,  0, 1]</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SzPts val="1800"/>
              <a:buNone/>
            </a:pPr>
            <a:r>
              <a:rPr lang="en-US" sz="1650" b="1">
                <a:solidFill>
                  <a:srgbClr val="000000"/>
                </a:solidFill>
                <a:highlight>
                  <a:srgbClr val="EFEFEF"/>
                </a:highlight>
                <a:latin typeface="Courier New"/>
                <a:ea typeface="Courier New"/>
                <a:cs typeface="Courier New"/>
                <a:sym typeface="Courier New"/>
              </a:rPr>
              <a:t>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a:t>
            </a:r>
            <a:endParaRPr sz="1650" b="1">
              <a:solidFill>
                <a:srgbClr val="000000"/>
              </a:solidFill>
              <a:highlight>
                <a:srgbClr val="EFEFEF"/>
              </a:highlight>
              <a:latin typeface="Courier New"/>
              <a:ea typeface="Courier New"/>
              <a:cs typeface="Courier New"/>
              <a:sym typeface="Courier New"/>
            </a:endParaRPr>
          </a:p>
          <a:p>
            <a:pPr marL="233361" lvl="0" indent="0" algn="l" rtl="0">
              <a:lnSpc>
                <a:spcPct val="100000"/>
              </a:lnSpc>
              <a:spcBef>
                <a:spcPts val="480"/>
              </a:spcBef>
              <a:spcAft>
                <a:spcPts val="0"/>
              </a:spcAft>
              <a:buSzPts val="1800"/>
              <a:buNone/>
            </a:pPr>
            <a:endParaRPr sz="1750" b="1">
              <a:solidFill>
                <a:srgbClr val="000000"/>
              </a:solidFill>
              <a:highlight>
                <a:srgbClr val="FFFFFF"/>
              </a:highlight>
              <a:latin typeface="Courier New"/>
              <a:ea typeface="Courier New"/>
              <a:cs typeface="Courier New"/>
              <a:sym typeface="Courier New"/>
            </a:endParaRPr>
          </a:p>
        </p:txBody>
      </p:sp>
      <p:sp>
        <p:nvSpPr>
          <p:cNvPr id="381" name="Google Shape;381;g89ae5bab81_2_70"/>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82" name="Google Shape;382;g89ae5bab81_2_70"/>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19</a:t>
            </a:fld>
            <a:endParaRPr sz="1600" b="0">
              <a:solidFill>
                <a:schemeClr val="dk1"/>
              </a:solidFill>
              <a:latin typeface="Arial"/>
              <a:ea typeface="Arial"/>
              <a:cs typeface="Arial"/>
              <a:sym typeface="Arial"/>
            </a:endParaRPr>
          </a:p>
        </p:txBody>
      </p:sp>
      <p:pic>
        <p:nvPicPr>
          <p:cNvPr id="383" name="Google Shape;383;g89ae5bab81_2_70"/>
          <p:cNvPicPr preferRelativeResize="0"/>
          <p:nvPr/>
        </p:nvPicPr>
        <p:blipFill rotWithShape="1">
          <a:blip r:embed="rId3">
            <a:alphaModFix/>
          </a:blip>
          <a:srcRect/>
          <a:stretch/>
        </p:blipFill>
        <p:spPr>
          <a:xfrm>
            <a:off x="6416625" y="1735225"/>
            <a:ext cx="5318275" cy="3077525"/>
          </a:xfrm>
          <a:prstGeom prst="rect">
            <a:avLst/>
          </a:prstGeom>
          <a:noFill/>
          <a:ln>
            <a:noFill/>
          </a:ln>
        </p:spPr>
      </p:pic>
    </p:spTree>
    <p:extLst>
      <p:ext uri="{BB962C8B-B14F-4D97-AF65-F5344CB8AC3E}">
        <p14:creationId xmlns:p14="http://schemas.microsoft.com/office/powerpoint/2010/main" val="2230037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GeoPose Vision</a:t>
            </a:r>
            <a:endParaRPr dirty="0"/>
          </a:p>
        </p:txBody>
      </p:sp>
      <p:sp>
        <p:nvSpPr>
          <p:cNvPr id="114" name="Google Shape;114;p5"/>
          <p:cNvSpPr txBox="1">
            <a:spLocks noGrp="1"/>
          </p:cNvSpPr>
          <p:nvPr>
            <p:ph type="body" idx="1"/>
          </p:nvPr>
        </p:nvSpPr>
        <p:spPr>
          <a:xfrm>
            <a:off x="922474" y="1242213"/>
            <a:ext cx="10901400" cy="4891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Font typeface="Arial"/>
              <a:buNone/>
            </a:pPr>
            <a:r>
              <a:rPr lang="en-US" sz="2000" dirty="0"/>
              <a:t>Two or more arbitrary systems can exchange information about </a:t>
            </a:r>
            <a:endParaRPr sz="2000" dirty="0"/>
          </a:p>
          <a:p>
            <a:pPr marL="0" lvl="0" indent="0" algn="l" rtl="0">
              <a:lnSpc>
                <a:spcPct val="100000"/>
              </a:lnSpc>
              <a:spcBef>
                <a:spcPts val="0"/>
              </a:spcBef>
              <a:spcAft>
                <a:spcPts val="0"/>
              </a:spcAft>
              <a:buSzPts val="2400"/>
              <a:buFont typeface="Arial"/>
              <a:buNone/>
            </a:pPr>
            <a:r>
              <a:rPr lang="en-US" sz="2000" dirty="0"/>
              <a:t>the position and orientation of objects or linked assemblies of objects in a geographical framework, even if the systems use different local frames of reference.</a:t>
            </a:r>
            <a:endParaRPr sz="2000" dirty="0"/>
          </a:p>
          <a:p>
            <a:pPr marL="0" lvl="0" indent="0" algn="l" rtl="0">
              <a:lnSpc>
                <a:spcPct val="100000"/>
              </a:lnSpc>
              <a:spcBef>
                <a:spcPts val="480"/>
              </a:spcBef>
              <a:spcAft>
                <a:spcPts val="0"/>
              </a:spcAft>
              <a:buSzPts val="2400"/>
              <a:buFont typeface="Arial"/>
              <a:buNone/>
            </a:pPr>
            <a:endParaRPr dirty="0"/>
          </a:p>
          <a:p>
            <a:pPr marL="0" lvl="0" indent="0" algn="l" rtl="0">
              <a:lnSpc>
                <a:spcPct val="100000"/>
              </a:lnSpc>
              <a:spcBef>
                <a:spcPts val="480"/>
              </a:spcBef>
              <a:spcAft>
                <a:spcPts val="0"/>
              </a:spcAft>
              <a:buSzPts val="2400"/>
              <a:buFont typeface="Arial"/>
              <a:buNone/>
            </a:pPr>
            <a:endParaRPr dirty="0"/>
          </a:p>
        </p:txBody>
      </p:sp>
      <p:pic>
        <p:nvPicPr>
          <p:cNvPr id="115" name="Google Shape;115;p5"/>
          <p:cNvPicPr preferRelativeResize="0"/>
          <p:nvPr/>
        </p:nvPicPr>
        <p:blipFill rotWithShape="1">
          <a:blip r:embed="rId3">
            <a:alphaModFix/>
          </a:blip>
          <a:srcRect/>
          <a:stretch/>
        </p:blipFill>
        <p:spPr>
          <a:xfrm>
            <a:off x="0" y="3683000"/>
            <a:ext cx="12192000" cy="3175000"/>
          </a:xfrm>
          <a:prstGeom prst="rect">
            <a:avLst/>
          </a:prstGeom>
          <a:noFill/>
          <a:ln>
            <a:noFill/>
          </a:ln>
        </p:spPr>
      </p:pic>
      <p:sp>
        <p:nvSpPr>
          <p:cNvPr id="116" name="Google Shape;116;p5"/>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 name="Slide Number Placeholder 1">
            <a:extLst>
              <a:ext uri="{FF2B5EF4-FFF2-40B4-BE49-F238E27FC236}">
                <a16:creationId xmlns:a16="http://schemas.microsoft.com/office/drawing/2014/main" id="{1D148121-9F59-0345-B7D0-213C4F77C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89ae5bab81_2_81"/>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Composite: (Frame) Graph</a:t>
            </a:r>
            <a:endParaRPr dirty="0"/>
          </a:p>
        </p:txBody>
      </p:sp>
      <p:sp>
        <p:nvSpPr>
          <p:cNvPr id="390" name="Google Shape;390;g89ae5bab81_2_81"/>
          <p:cNvSpPr txBox="1">
            <a:spLocks noGrp="1"/>
          </p:cNvSpPr>
          <p:nvPr>
            <p:ph type="body" idx="1"/>
          </p:nvPr>
        </p:nvSpPr>
        <p:spPr>
          <a:xfrm>
            <a:off x="1730763" y="926650"/>
            <a:ext cx="8229601" cy="38544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sz="2000" dirty="0"/>
              <a:t>A Frame Graph is a directed acyclic graph with Frame Transforms as edges and Frames as vertices. It is a more general structure for representing the transformational relationships among linked Frames.</a:t>
            </a:r>
            <a:endParaRPr sz="2000" dirty="0"/>
          </a:p>
          <a:p>
            <a:pPr marL="457200" lvl="0" indent="-342900" algn="l" rtl="0">
              <a:lnSpc>
                <a:spcPct val="100000"/>
              </a:lnSpc>
              <a:spcBef>
                <a:spcPts val="0"/>
              </a:spcBef>
              <a:spcAft>
                <a:spcPts val="0"/>
              </a:spcAft>
              <a:buSzPts val="1800"/>
              <a:buChar char="●"/>
            </a:pPr>
            <a:r>
              <a:rPr lang="en-US" sz="2000" dirty="0"/>
              <a:t>There are at least two Frames and one </a:t>
            </a:r>
            <a:r>
              <a:rPr lang="en-US" sz="2000" dirty="0" err="1"/>
              <a:t>FrameTransform</a:t>
            </a:r>
            <a:r>
              <a:rPr lang="en-US" sz="2000" dirty="0"/>
              <a:t> in a </a:t>
            </a:r>
            <a:r>
              <a:rPr lang="en-US" sz="2000" dirty="0" err="1"/>
              <a:t>FrameGraph</a:t>
            </a:r>
            <a:r>
              <a:rPr lang="en-US" sz="2000" dirty="0"/>
              <a:t>.</a:t>
            </a:r>
            <a:endParaRPr sz="2000" dirty="0"/>
          </a:p>
          <a:p>
            <a:pPr marL="457200" lvl="0" indent="-342900" algn="l" rtl="0">
              <a:lnSpc>
                <a:spcPct val="100000"/>
              </a:lnSpc>
              <a:spcBef>
                <a:spcPts val="0"/>
              </a:spcBef>
              <a:spcAft>
                <a:spcPts val="0"/>
              </a:spcAft>
              <a:buSzPts val="1800"/>
              <a:buChar char="●"/>
            </a:pPr>
            <a:r>
              <a:rPr lang="en-US" sz="2000" dirty="0"/>
              <a:t>Any path in a Frame Graph defines a Chain (Pose).</a:t>
            </a:r>
            <a:endParaRPr sz="2000" dirty="0"/>
          </a:p>
          <a:p>
            <a:pPr marL="457200" lvl="0" indent="-342900" algn="l" rtl="0">
              <a:lnSpc>
                <a:spcPct val="100000"/>
              </a:lnSpc>
              <a:spcBef>
                <a:spcPts val="0"/>
              </a:spcBef>
              <a:spcAft>
                <a:spcPts val="0"/>
              </a:spcAft>
              <a:buSzPts val="1800"/>
              <a:buChar char="●"/>
            </a:pPr>
            <a:r>
              <a:rPr lang="en-US" sz="2000" dirty="0"/>
              <a:t>A Basic GeoPose has two frames and one Frame Transform.</a:t>
            </a:r>
            <a:endParaRPr sz="2000" dirty="0"/>
          </a:p>
          <a:p>
            <a:pPr marL="0" lvl="0" indent="0" algn="l" rtl="0">
              <a:lnSpc>
                <a:spcPct val="100000"/>
              </a:lnSpc>
              <a:spcBef>
                <a:spcPts val="480"/>
              </a:spcBef>
              <a:spcAft>
                <a:spcPts val="0"/>
              </a:spcAft>
              <a:buSzPts val="1800"/>
              <a:buNone/>
            </a:pPr>
            <a:endParaRPr dirty="0"/>
          </a:p>
        </p:txBody>
      </p:sp>
      <p:sp>
        <p:nvSpPr>
          <p:cNvPr id="391" name="Google Shape;391;g89ae5bab81_2_81"/>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92" name="Google Shape;392;g89ae5bab81_2_81"/>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20</a:t>
            </a:fld>
            <a:endParaRPr sz="1600" b="0">
              <a:solidFill>
                <a:schemeClr val="dk1"/>
              </a:solidFill>
              <a:latin typeface="Arial"/>
              <a:ea typeface="Arial"/>
              <a:cs typeface="Arial"/>
              <a:sym typeface="Arial"/>
            </a:endParaRPr>
          </a:p>
        </p:txBody>
      </p:sp>
      <p:sp>
        <p:nvSpPr>
          <p:cNvPr id="393" name="Google Shape;393;g89ae5bab81_2_81"/>
          <p:cNvSpPr txBox="1"/>
          <p:nvPr/>
        </p:nvSpPr>
        <p:spPr>
          <a:xfrm>
            <a:off x="460713" y="4004150"/>
            <a:ext cx="2540100" cy="49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FrameGraph</a:t>
            </a:r>
            <a:endParaRPr sz="1400" b="0" i="0" u="none" strike="noStrike" cap="none">
              <a:solidFill>
                <a:srgbClr val="000000"/>
              </a:solidFill>
              <a:latin typeface="Arial"/>
              <a:ea typeface="Arial"/>
              <a:cs typeface="Arial"/>
              <a:sym typeface="Arial"/>
            </a:endParaRPr>
          </a:p>
        </p:txBody>
      </p:sp>
      <p:pic>
        <p:nvPicPr>
          <p:cNvPr id="394" name="Google Shape;394;g89ae5bab81_2_81"/>
          <p:cNvPicPr preferRelativeResize="0"/>
          <p:nvPr/>
        </p:nvPicPr>
        <p:blipFill rotWithShape="1">
          <a:blip r:embed="rId3">
            <a:alphaModFix/>
          </a:blip>
          <a:srcRect/>
          <a:stretch/>
        </p:blipFill>
        <p:spPr>
          <a:xfrm>
            <a:off x="2683838" y="3352801"/>
            <a:ext cx="9052200" cy="1245475"/>
          </a:xfrm>
          <a:prstGeom prst="rect">
            <a:avLst/>
          </a:prstGeom>
          <a:noFill/>
          <a:ln>
            <a:noFill/>
          </a:ln>
        </p:spPr>
      </p:pic>
      <p:pic>
        <p:nvPicPr>
          <p:cNvPr id="2" name="Picture 1">
            <a:extLst>
              <a:ext uri="{FF2B5EF4-FFF2-40B4-BE49-F238E27FC236}">
                <a16:creationId xmlns:a16="http://schemas.microsoft.com/office/drawing/2014/main" id="{74045958-505A-428A-B2A3-6E3B2E727D54}"/>
              </a:ext>
            </a:extLst>
          </p:cNvPr>
          <p:cNvPicPr>
            <a:picLocks noChangeAspect="1"/>
          </p:cNvPicPr>
          <p:nvPr/>
        </p:nvPicPr>
        <p:blipFill>
          <a:blip r:embed="rId4"/>
          <a:stretch>
            <a:fillRect/>
          </a:stretch>
        </p:blipFill>
        <p:spPr>
          <a:xfrm>
            <a:off x="9193663" y="4396594"/>
            <a:ext cx="2047875" cy="2143125"/>
          </a:xfrm>
          <a:prstGeom prst="rect">
            <a:avLst/>
          </a:prstGeom>
        </p:spPr>
      </p:pic>
    </p:spTree>
    <p:extLst>
      <p:ext uri="{BB962C8B-B14F-4D97-AF65-F5344CB8AC3E}">
        <p14:creationId xmlns:p14="http://schemas.microsoft.com/office/powerpoint/2010/main" val="389724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88f3f765d2_2_22"/>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Composite: Graph</a:t>
            </a:r>
            <a:endParaRPr dirty="0"/>
          </a:p>
        </p:txBody>
      </p:sp>
      <p:sp>
        <p:nvSpPr>
          <p:cNvPr id="412" name="Google Shape;412;g88f3f765d2_2_22"/>
          <p:cNvSpPr txBox="1">
            <a:spLocks noGrp="1"/>
          </p:cNvSpPr>
          <p:nvPr>
            <p:ph type="body" idx="1"/>
          </p:nvPr>
        </p:nvSpPr>
        <p:spPr>
          <a:xfrm>
            <a:off x="-536075" y="822325"/>
            <a:ext cx="9730500" cy="5222400"/>
          </a:xfrm>
          <a:prstGeom prst="rect">
            <a:avLst/>
          </a:prstGeom>
          <a:solidFill>
            <a:srgbClr val="F3F3F3"/>
          </a:solidFill>
          <a:ln>
            <a:noFill/>
          </a:ln>
        </p:spPr>
        <p:txBody>
          <a:bodyPr spcFirstLastPara="1" wrap="square" lIns="91425" tIns="45700" rIns="91425" bIns="4570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050" dirty="0">
                <a:solidFill>
                  <a:srgbClr val="000000"/>
                </a:solidFill>
                <a:highlight>
                  <a:srgbClr val="FFFFFF"/>
                </a:highlight>
                <a:latin typeface="Courier New"/>
                <a:ea typeface="Courier New"/>
                <a:cs typeface="Courier New"/>
                <a:sym typeface="Courier New"/>
              </a:rPr>
              <a:t>       </a:t>
            </a:r>
            <a:r>
              <a:rPr lang="en-US" sz="1450" dirty="0">
                <a:solidFill>
                  <a:srgbClr val="000000"/>
                </a:solidFill>
                <a:highlight>
                  <a:srgbClr val="FFFFFF"/>
                </a:highlight>
                <a:latin typeface="Courier New"/>
                <a:ea typeface="Courier New"/>
                <a:cs typeface="Courier New"/>
                <a:sym typeface="Courier New"/>
              </a:rPr>
              <a:t> </a:t>
            </a:r>
            <a:r>
              <a:rPr lang="en-US" sz="1650" b="1" dirty="0">
                <a:solidFill>
                  <a:srgbClr val="000000"/>
                </a:solidFill>
                <a:highlight>
                  <a:srgbClr val="FFFFFF"/>
                </a:highlight>
                <a:latin typeface="Courier New"/>
                <a:ea typeface="Courier New"/>
                <a:cs typeface="Courier New"/>
                <a:sym typeface="Courier New"/>
              </a:rPr>
              <a:t>{</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"frames": [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r>
              <a:rPr lang="en-US" sz="1650" b="1" dirty="0" err="1">
                <a:solidFill>
                  <a:srgbClr val="000000"/>
                </a:solidFill>
                <a:highlight>
                  <a:srgbClr val="FFFFFF"/>
                </a:highlight>
                <a:latin typeface="Courier New"/>
                <a:ea typeface="Courier New"/>
                <a:cs typeface="Courier New"/>
                <a:sym typeface="Courier New"/>
              </a:rPr>
              <a:t>frameSpec</a:t>
            </a:r>
            <a:r>
              <a:rPr lang="en-US" sz="1650" b="1" dirty="0">
                <a:solidFill>
                  <a:srgbClr val="000000"/>
                </a:solidFill>
                <a:highlight>
                  <a:srgbClr val="FFFFFF"/>
                </a:highlight>
                <a:latin typeface="Courier New"/>
                <a:ea typeface="Courier New"/>
                <a:cs typeface="Courier New"/>
                <a:sym typeface="Courier New"/>
              </a:rPr>
              <a:t>": "LTP-</a:t>
            </a:r>
            <a:r>
              <a:rPr lang="en-US" sz="1650" b="1" dirty="0" err="1">
                <a:solidFill>
                  <a:srgbClr val="000000"/>
                </a:solidFill>
                <a:highlight>
                  <a:srgbClr val="FFFFFF"/>
                </a:highlight>
                <a:latin typeface="Courier New"/>
                <a:ea typeface="Courier New"/>
                <a:cs typeface="Courier New"/>
                <a:sym typeface="Courier New"/>
              </a:rPr>
              <a:t>ENUSpec</a:t>
            </a:r>
            <a:r>
              <a:rPr lang="en-US" sz="1650" b="1" dirty="0">
                <a:solidFill>
                  <a:srgbClr val="000000"/>
                </a:solidFill>
                <a:highlight>
                  <a:srgbClr val="FFFFFF"/>
                </a:highlight>
                <a:latin typeface="Courier New"/>
                <a:ea typeface="Courier New"/>
                <a:cs typeface="Courier New"/>
                <a:sym typeface="Courier New"/>
              </a:rPr>
              <a:t>",</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"longitude": 10.73296,</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"latitude": 59.91119,</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"height": 0.0</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r>
              <a:rPr lang="en-US" sz="1650" b="1" dirty="0" err="1">
                <a:solidFill>
                  <a:srgbClr val="000000"/>
                </a:solidFill>
                <a:highlight>
                  <a:srgbClr val="FFFFFF"/>
                </a:highlight>
                <a:latin typeface="Courier New"/>
                <a:ea typeface="Courier New"/>
                <a:cs typeface="Courier New"/>
                <a:sym typeface="Courier New"/>
              </a:rPr>
              <a:t>frameSpec</a:t>
            </a:r>
            <a:r>
              <a:rPr lang="en-US" sz="1650" b="1" dirty="0">
                <a:solidFill>
                  <a:srgbClr val="000000"/>
                </a:solidFill>
                <a:highlight>
                  <a:srgbClr val="FFFFFF"/>
                </a:highlight>
                <a:latin typeface="Courier New"/>
                <a:ea typeface="Courier New"/>
                <a:cs typeface="Courier New"/>
                <a:sym typeface="Courier New"/>
              </a:rPr>
              <a:t>": "Translate-</a:t>
            </a:r>
            <a:r>
              <a:rPr lang="en-US" sz="1650" b="1" dirty="0" err="1">
                <a:solidFill>
                  <a:srgbClr val="000000"/>
                </a:solidFill>
                <a:highlight>
                  <a:srgbClr val="FFFFFF"/>
                </a:highlight>
                <a:latin typeface="Courier New"/>
                <a:ea typeface="Courier New"/>
                <a:cs typeface="Courier New"/>
                <a:sym typeface="Courier New"/>
              </a:rPr>
              <a:t>RotateSpec</a:t>
            </a:r>
            <a:r>
              <a:rPr lang="en-US" sz="1650" b="1" dirty="0">
                <a:solidFill>
                  <a:srgbClr val="000000"/>
                </a:solidFill>
                <a:highlight>
                  <a:srgbClr val="FFFFFF"/>
                </a:highlight>
                <a:latin typeface="Courier New"/>
                <a:ea typeface="Courier New"/>
                <a:cs typeface="Courier New"/>
                <a:sym typeface="Courier New"/>
              </a:rPr>
              <a:t>",</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"translation": [ 0.0, 0.0, 41.4 ],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"rotation": [ 1, 0, 0, 0 ]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r>
              <a:rPr lang="en-US" sz="1650" b="1" dirty="0" err="1">
                <a:solidFill>
                  <a:srgbClr val="000000"/>
                </a:solidFill>
                <a:highlight>
                  <a:srgbClr val="FFFFFF"/>
                </a:highlight>
                <a:latin typeface="Courier New"/>
                <a:ea typeface="Courier New"/>
                <a:cs typeface="Courier New"/>
                <a:sym typeface="Courier New"/>
              </a:rPr>
              <a:t>frameSpec</a:t>
            </a:r>
            <a:r>
              <a:rPr lang="en-US" sz="1650" b="1" dirty="0">
                <a:solidFill>
                  <a:srgbClr val="000000"/>
                </a:solidFill>
                <a:highlight>
                  <a:srgbClr val="FFFFFF"/>
                </a:highlight>
                <a:latin typeface="Courier New"/>
                <a:ea typeface="Courier New"/>
                <a:cs typeface="Courier New"/>
                <a:sym typeface="Courier New"/>
              </a:rPr>
              <a:t>": "</a:t>
            </a:r>
            <a:r>
              <a:rPr lang="en-US" sz="1650" b="1" dirty="0" err="1">
                <a:solidFill>
                  <a:srgbClr val="000000"/>
                </a:solidFill>
                <a:highlight>
                  <a:srgbClr val="FFFFFF"/>
                </a:highlight>
                <a:latin typeface="Courier New"/>
                <a:ea typeface="Courier New"/>
                <a:cs typeface="Courier New"/>
                <a:sym typeface="Courier New"/>
              </a:rPr>
              <a:t>TranslateRotateSpec</a:t>
            </a:r>
            <a:r>
              <a:rPr lang="en-US" sz="1650" b="1" dirty="0">
                <a:solidFill>
                  <a:srgbClr val="000000"/>
                </a:solidFill>
                <a:highlight>
                  <a:srgbClr val="FFFFFF"/>
                </a:highlight>
                <a:latin typeface="Courier New"/>
                <a:ea typeface="Courier New"/>
                <a:cs typeface="Courier New"/>
                <a:sym typeface="Courier New"/>
              </a:rPr>
              <a:t>",</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"translation": [  0.0, 0.0,  0.0 ],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"rotation": [   0, 0,  0, 1]</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r>
              <a:rPr lang="en-US" sz="1650" b="1" dirty="0" err="1">
                <a:solidFill>
                  <a:srgbClr val="000000"/>
                </a:solidFill>
                <a:highlight>
                  <a:srgbClr val="FFFFFF"/>
                </a:highlight>
                <a:latin typeface="Courier New"/>
                <a:ea typeface="Courier New"/>
                <a:cs typeface="Courier New"/>
                <a:sym typeface="Courier New"/>
              </a:rPr>
              <a:t>frameTransforms</a:t>
            </a:r>
            <a:r>
              <a:rPr lang="en-US" sz="1650" b="1" dirty="0">
                <a:solidFill>
                  <a:srgbClr val="000000"/>
                </a:solidFill>
                <a:highlight>
                  <a:srgbClr val="FFFFFF"/>
                </a:highlight>
                <a:latin typeface="Courier New"/>
                <a:ea typeface="Courier New"/>
                <a:cs typeface="Courier New"/>
                <a:sym typeface="Courier New"/>
              </a:rPr>
              <a:t>”: [ </a:t>
            </a:r>
            <a:endParaRPr sz="1650" b="1" dirty="0">
              <a:solidFill>
                <a:srgbClr val="000000"/>
              </a:solidFill>
              <a:highlight>
                <a:srgbClr val="FFFFFF"/>
              </a:highlight>
              <a:latin typeface="Courier New"/>
              <a:ea typeface="Courier New"/>
              <a:cs typeface="Courier New"/>
              <a:sym typeface="Courier New"/>
            </a:endParaRPr>
          </a:p>
          <a:p>
            <a:pPr marL="1828800" lvl="0" indent="45720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[[0, 1], [1, 2]]</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endParaRPr sz="1650" b="1" dirty="0">
              <a:solidFill>
                <a:srgbClr val="000000"/>
              </a:solidFill>
              <a:highlight>
                <a:srgbClr val="FFFFFF"/>
              </a:highlight>
              <a:latin typeface="Courier New"/>
              <a:ea typeface="Courier New"/>
              <a:cs typeface="Courier New"/>
              <a:sym typeface="Courier New"/>
            </a:endParaRPr>
          </a:p>
          <a:p>
            <a:pPr marL="233362" lvl="0" indent="0" algn="l" rtl="0">
              <a:lnSpc>
                <a:spcPct val="100000"/>
              </a:lnSpc>
              <a:spcBef>
                <a:spcPts val="480"/>
              </a:spcBef>
              <a:spcAft>
                <a:spcPts val="0"/>
              </a:spcAft>
              <a:buSzPts val="1800"/>
              <a:buNone/>
            </a:pPr>
            <a:endParaRPr sz="1750" b="1" dirty="0">
              <a:solidFill>
                <a:srgbClr val="000000"/>
              </a:solidFill>
              <a:highlight>
                <a:srgbClr val="FFFFFF"/>
              </a:highlight>
              <a:latin typeface="Courier New"/>
              <a:ea typeface="Courier New"/>
              <a:cs typeface="Courier New"/>
              <a:sym typeface="Courier New"/>
            </a:endParaRPr>
          </a:p>
        </p:txBody>
      </p:sp>
      <p:sp>
        <p:nvSpPr>
          <p:cNvPr id="413" name="Google Shape;413;g88f3f765d2_2_22"/>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414" name="Google Shape;414;g88f3f765d2_2_22"/>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21</a:t>
            </a:fld>
            <a:endParaRPr sz="1600" b="0">
              <a:solidFill>
                <a:schemeClr val="dk1"/>
              </a:solidFill>
              <a:latin typeface="Arial"/>
              <a:ea typeface="Arial"/>
              <a:cs typeface="Arial"/>
              <a:sym typeface="Arial"/>
            </a:endParaRPr>
          </a:p>
        </p:txBody>
      </p:sp>
      <p:pic>
        <p:nvPicPr>
          <p:cNvPr id="415" name="Google Shape;415;g88f3f765d2_2_22"/>
          <p:cNvPicPr preferRelativeResize="0"/>
          <p:nvPr/>
        </p:nvPicPr>
        <p:blipFill rotWithShape="1">
          <a:blip r:embed="rId3">
            <a:alphaModFix/>
          </a:blip>
          <a:srcRect/>
          <a:stretch/>
        </p:blipFill>
        <p:spPr>
          <a:xfrm>
            <a:off x="6416625" y="1735225"/>
            <a:ext cx="5318275" cy="3077525"/>
          </a:xfrm>
          <a:prstGeom prst="rect">
            <a:avLst/>
          </a:prstGeom>
          <a:noFill/>
          <a:ln>
            <a:noFill/>
          </a:ln>
        </p:spPr>
      </p:pic>
    </p:spTree>
    <p:extLst>
      <p:ext uri="{BB962C8B-B14F-4D97-AF65-F5344CB8AC3E}">
        <p14:creationId xmlns:p14="http://schemas.microsoft.com/office/powerpoint/2010/main" val="2653224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89ae5bab81_2_81"/>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Composite: Sequence</a:t>
            </a:r>
            <a:endParaRPr dirty="0"/>
          </a:p>
        </p:txBody>
      </p:sp>
      <p:sp>
        <p:nvSpPr>
          <p:cNvPr id="390" name="Google Shape;390;g89ae5bab81_2_81"/>
          <p:cNvSpPr txBox="1">
            <a:spLocks noGrp="1"/>
          </p:cNvSpPr>
          <p:nvPr>
            <p:ph type="body" idx="1"/>
          </p:nvPr>
        </p:nvSpPr>
        <p:spPr>
          <a:xfrm>
            <a:off x="459575" y="822325"/>
            <a:ext cx="11277600" cy="493193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sz="2000" dirty="0"/>
              <a:t>A GeoPose Sequence is a time series of GeoPoses.</a:t>
            </a:r>
          </a:p>
          <a:p>
            <a:pPr lvl="1">
              <a:spcBef>
                <a:spcPts val="480"/>
              </a:spcBef>
              <a:buChar char="●"/>
            </a:pPr>
            <a:r>
              <a:rPr lang="en-US" sz="2000" dirty="0"/>
              <a:t>The Series is a packaged time series of GeoPoses with fixed or variable time separation.</a:t>
            </a:r>
          </a:p>
          <a:p>
            <a:pPr lvl="2">
              <a:spcBef>
                <a:spcPts val="480"/>
              </a:spcBef>
              <a:buChar char="●"/>
            </a:pPr>
            <a:r>
              <a:rPr lang="en-US" dirty="0"/>
              <a:t>The number of GeoPoses is fixed.</a:t>
            </a:r>
          </a:p>
          <a:p>
            <a:pPr lvl="2">
              <a:spcBef>
                <a:spcPts val="480"/>
              </a:spcBef>
              <a:buChar char="●"/>
            </a:pPr>
            <a:r>
              <a:rPr lang="en-US" dirty="0"/>
              <a:t>A Regular series has constant time separation .</a:t>
            </a:r>
          </a:p>
          <a:p>
            <a:pPr lvl="2">
              <a:spcBef>
                <a:spcPts val="480"/>
              </a:spcBef>
              <a:buChar char="●"/>
            </a:pPr>
            <a:r>
              <a:rPr lang="en-US" dirty="0"/>
              <a:t>An Irregular series has an explicit valid time associated with each GeoPose.</a:t>
            </a:r>
          </a:p>
          <a:p>
            <a:pPr lvl="1">
              <a:spcBef>
                <a:spcPts val="480"/>
              </a:spcBef>
              <a:buChar char="●"/>
            </a:pPr>
            <a:r>
              <a:rPr lang="en-US" sz="2000" dirty="0"/>
              <a:t>The Stream is an open-ended time series of GeoPoses delivered by an external source.</a:t>
            </a:r>
          </a:p>
          <a:p>
            <a:pPr lvl="2">
              <a:spcBef>
                <a:spcPts val="480"/>
              </a:spcBef>
              <a:buChar char="●"/>
            </a:pPr>
            <a:r>
              <a:rPr lang="en-US" dirty="0"/>
              <a:t>The number of GeoPoses in a stream is not known.</a:t>
            </a:r>
          </a:p>
          <a:p>
            <a:pPr lvl="2">
              <a:spcBef>
                <a:spcPts val="480"/>
              </a:spcBef>
              <a:buChar char="●"/>
            </a:pPr>
            <a:r>
              <a:rPr lang="en-US" dirty="0"/>
              <a:t>There is an explicit valid time associated with each GeoPose in a stream.</a:t>
            </a:r>
          </a:p>
          <a:p>
            <a:pPr>
              <a:spcBef>
                <a:spcPts val="480"/>
              </a:spcBef>
              <a:buChar char="●"/>
            </a:pPr>
            <a:r>
              <a:rPr lang="en-US" sz="2000" dirty="0"/>
              <a:t>The GeoPose specification only defines the data objects to be transported in a Stream.</a:t>
            </a:r>
          </a:p>
          <a:p>
            <a:pPr lvl="1">
              <a:spcBef>
                <a:spcPts val="480"/>
              </a:spcBef>
              <a:buChar char="●"/>
            </a:pPr>
            <a:r>
              <a:rPr lang="en-US" sz="2000" dirty="0"/>
              <a:t>The transport is responsible for </a:t>
            </a:r>
            <a:br>
              <a:rPr lang="en-US" sz="2000" dirty="0"/>
            </a:br>
            <a:r>
              <a:rPr lang="en-US" sz="2000" dirty="0"/>
              <a:t>delivering the content.</a:t>
            </a:r>
          </a:p>
          <a:p>
            <a:pPr lvl="1">
              <a:spcBef>
                <a:spcPts val="480"/>
              </a:spcBef>
              <a:buChar char="●"/>
            </a:pPr>
            <a:r>
              <a:rPr lang="en-US" sz="2000" dirty="0"/>
              <a:t>The transport is responsible</a:t>
            </a:r>
            <a:r>
              <a:rPr lang="en-US" dirty="0"/>
              <a:t> </a:t>
            </a:r>
            <a:r>
              <a:rPr lang="en-US" sz="2000" dirty="0"/>
              <a:t>for </a:t>
            </a:r>
            <a:br>
              <a:rPr lang="en-US" sz="2000" dirty="0"/>
            </a:br>
            <a:r>
              <a:rPr lang="en-US" sz="2000" dirty="0"/>
              <a:t>ensuring the integrity of the content.</a:t>
            </a:r>
          </a:p>
          <a:p>
            <a:pPr lvl="1">
              <a:spcBef>
                <a:spcPts val="480"/>
              </a:spcBef>
              <a:buChar char="●"/>
            </a:pPr>
            <a:r>
              <a:rPr lang="en-US" sz="2000" dirty="0"/>
              <a:t>The transport defines the API.</a:t>
            </a:r>
            <a:endParaRPr sz="2000" dirty="0"/>
          </a:p>
          <a:p>
            <a:pPr marL="0" lvl="0" indent="0" algn="l" rtl="0">
              <a:lnSpc>
                <a:spcPct val="100000"/>
              </a:lnSpc>
              <a:spcBef>
                <a:spcPts val="480"/>
              </a:spcBef>
              <a:spcAft>
                <a:spcPts val="0"/>
              </a:spcAft>
              <a:buSzPts val="1800"/>
              <a:buNone/>
            </a:pPr>
            <a:endParaRPr dirty="0"/>
          </a:p>
        </p:txBody>
      </p:sp>
      <p:sp>
        <p:nvSpPr>
          <p:cNvPr id="391" name="Google Shape;391;g89ae5bab81_2_81"/>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92" name="Google Shape;392;g89ae5bab81_2_81"/>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22</a:t>
            </a:fld>
            <a:endParaRPr sz="1600" b="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7739171-DCFD-9E4E-9965-1E531C98AEC7}"/>
              </a:ext>
            </a:extLst>
          </p:cNvPr>
          <p:cNvPicPr>
            <a:picLocks noChangeAspect="1"/>
          </p:cNvPicPr>
          <p:nvPr/>
        </p:nvPicPr>
        <p:blipFill>
          <a:blip r:embed="rId3"/>
          <a:stretch>
            <a:fillRect/>
          </a:stretch>
        </p:blipFill>
        <p:spPr>
          <a:xfrm>
            <a:off x="6677891" y="4237182"/>
            <a:ext cx="5394036" cy="3034145"/>
          </a:xfrm>
          <a:prstGeom prst="rect">
            <a:avLst/>
          </a:prstGeom>
        </p:spPr>
      </p:pic>
    </p:spTree>
    <p:extLst>
      <p:ext uri="{BB962C8B-B14F-4D97-AF65-F5344CB8AC3E}">
        <p14:creationId xmlns:p14="http://schemas.microsoft.com/office/powerpoint/2010/main" val="848850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838201" y="223003"/>
            <a:ext cx="10744200" cy="66938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Current Status of </a:t>
            </a:r>
            <a:r>
              <a:rPr lang="en-US" dirty="0" err="1"/>
              <a:t>GeoPose</a:t>
            </a:r>
            <a:endParaRPr dirty="0"/>
          </a:p>
        </p:txBody>
      </p:sp>
      <p:sp>
        <p:nvSpPr>
          <p:cNvPr id="268" name="Google Shape;268;p17"/>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5" name="Text Placeholder 4">
            <a:extLst>
              <a:ext uri="{FF2B5EF4-FFF2-40B4-BE49-F238E27FC236}">
                <a16:creationId xmlns:a16="http://schemas.microsoft.com/office/drawing/2014/main" id="{4833D58D-072A-9948-9BF5-8C54D8073268}"/>
              </a:ext>
            </a:extLst>
          </p:cNvPr>
          <p:cNvSpPr>
            <a:spLocks noGrp="1"/>
          </p:cNvSpPr>
          <p:nvPr>
            <p:ph type="body" idx="1"/>
          </p:nvPr>
        </p:nvSpPr>
        <p:spPr>
          <a:xfrm>
            <a:off x="461963" y="1279525"/>
            <a:ext cx="10060671" cy="4891088"/>
          </a:xfrm>
        </p:spPr>
        <p:txBody>
          <a:bodyPr/>
          <a:lstStyle/>
          <a:p>
            <a:r>
              <a:rPr lang="en-US" dirty="0" err="1"/>
              <a:t>GeoPose</a:t>
            </a:r>
            <a:r>
              <a:rPr lang="en-US" dirty="0"/>
              <a:t> draft specification is now on GitHub and we welcome your feedback</a:t>
            </a:r>
          </a:p>
          <a:p>
            <a:pPr marL="114300" indent="0" algn="ctr">
              <a:buNone/>
            </a:pPr>
            <a:r>
              <a:rPr lang="en-US" sz="3200" dirty="0">
                <a:hlinkClick r:id="rId3"/>
              </a:rPr>
              <a:t>https://github.com/opengeospatial/GeoPose</a:t>
            </a:r>
            <a:r>
              <a:rPr lang="en-US" sz="3200" dirty="0"/>
              <a:t> </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CBC2A6C4-E439-1148-8255-2BC785C8E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2915151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838201" y="223003"/>
            <a:ext cx="10744200" cy="66938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Discussion</a:t>
            </a:r>
            <a:endParaRPr dirty="0"/>
          </a:p>
        </p:txBody>
      </p:sp>
      <p:sp>
        <p:nvSpPr>
          <p:cNvPr id="268" name="Google Shape;268;p17"/>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 name="Slide Number Placeholder 1">
            <a:extLst>
              <a:ext uri="{FF2B5EF4-FFF2-40B4-BE49-F238E27FC236}">
                <a16:creationId xmlns:a16="http://schemas.microsoft.com/office/drawing/2014/main" id="{C278FC28-7296-F642-AC5A-DB9E196E4E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8126472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02"/>
        <p:cNvGrpSpPr/>
        <p:nvPr/>
      </p:nvGrpSpPr>
      <p:grpSpPr>
        <a:xfrm>
          <a:off x="0" y="0"/>
          <a:ext cx="0" cy="0"/>
          <a:chOff x="0" y="0"/>
          <a:chExt cx="0" cy="0"/>
        </a:xfrm>
      </p:grpSpPr>
      <p:sp>
        <p:nvSpPr>
          <p:cNvPr id="104" name="Google Shape;104;p4"/>
          <p:cNvSpPr txBox="1">
            <a:spLocks noGrp="1"/>
          </p:cNvSpPr>
          <p:nvPr>
            <p:ph type="title"/>
          </p:nvPr>
        </p:nvSpPr>
        <p:spPr>
          <a:xfrm>
            <a:off x="307181"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What’s New</a:t>
            </a:r>
            <a:endParaRPr dirty="0"/>
          </a:p>
        </p:txBody>
      </p:sp>
      <p:sp>
        <p:nvSpPr>
          <p:cNvPr id="105" name="Google Shape;105;p4"/>
          <p:cNvSpPr txBox="1">
            <a:spLocks noGrp="1"/>
          </p:cNvSpPr>
          <p:nvPr>
            <p:ph type="body" idx="1"/>
          </p:nvPr>
        </p:nvSpPr>
        <p:spPr>
          <a:xfrm>
            <a:off x="835825" y="1261872"/>
            <a:ext cx="10901400" cy="4864607"/>
          </a:xfrm>
          <a:prstGeom prst="rect">
            <a:avLst/>
          </a:prstGeom>
          <a:noFill/>
          <a:ln>
            <a:noFill/>
          </a:ln>
        </p:spPr>
        <p:txBody>
          <a:bodyPr spcFirstLastPara="1" wrap="square" lIns="91425" tIns="45700" rIns="91425" bIns="45700" anchor="t" anchorCtr="0">
            <a:noAutofit/>
          </a:bodyPr>
          <a:lstStyle/>
          <a:p>
            <a:pPr marL="342900">
              <a:spcBef>
                <a:spcPts val="0"/>
              </a:spcBef>
              <a:buSzPts val="2400"/>
            </a:pPr>
            <a:r>
              <a:rPr lang="en-US" sz="2000" dirty="0"/>
              <a:t>Basic-Euler became Basic-YPR [yaw, pitch, roll]</a:t>
            </a:r>
          </a:p>
          <a:p>
            <a:pPr marL="342900">
              <a:spcBef>
                <a:spcPts val="0"/>
              </a:spcBef>
              <a:buSzPts val="2400"/>
            </a:pPr>
            <a:r>
              <a:rPr lang="en-US" sz="2000" dirty="0"/>
              <a:t>Basic-Quaternion disallows extra properties</a:t>
            </a:r>
          </a:p>
          <a:p>
            <a:pPr marL="342900">
              <a:spcBef>
                <a:spcPts val="0"/>
              </a:spcBef>
              <a:buSzPts val="2400"/>
            </a:pPr>
            <a:r>
              <a:rPr lang="en-US" sz="2000" dirty="0"/>
              <a:t>Quaternion components got field names [x, y, z, w]</a:t>
            </a:r>
          </a:p>
          <a:p>
            <a:pPr marL="342900">
              <a:spcBef>
                <a:spcPts val="0"/>
              </a:spcBef>
              <a:buSzPts val="2400"/>
            </a:pPr>
            <a:r>
              <a:rPr lang="en-US" sz="2000" dirty="0" err="1"/>
              <a:t>Recognised</a:t>
            </a:r>
            <a:r>
              <a:rPr lang="en-US" sz="2000" dirty="0"/>
              <a:t> a new use case for video/mobile sensor synchronized GeoPose sequences</a:t>
            </a:r>
          </a:p>
          <a:p>
            <a:pPr marL="800100" lvl="1">
              <a:spcBef>
                <a:spcPts val="0"/>
              </a:spcBef>
              <a:buSzPts val="2400"/>
            </a:pPr>
            <a:r>
              <a:rPr lang="en-US" sz="2000" dirty="0"/>
              <a:t>Imaging sensor pose sequence – e.g. relative to gimbal/camera frame</a:t>
            </a:r>
          </a:p>
          <a:p>
            <a:pPr marL="800100" lvl="1">
              <a:spcBef>
                <a:spcPts val="0"/>
              </a:spcBef>
              <a:buSzPts val="2400"/>
            </a:pPr>
            <a:r>
              <a:rPr lang="en-US" sz="2000" dirty="0"/>
              <a:t>Environmental sensor pose sequence – e.g. relative to radiation sensor response geometry</a:t>
            </a:r>
          </a:p>
          <a:p>
            <a:pPr marL="800100" lvl="1">
              <a:spcBef>
                <a:spcPts val="0"/>
              </a:spcBef>
              <a:buSzPts val="2400"/>
            </a:pPr>
            <a:r>
              <a:rPr lang="en-US" sz="2000" dirty="0"/>
              <a:t>Platform pose – relative to vehicle frame</a:t>
            </a:r>
          </a:p>
          <a:p>
            <a:pPr marL="800100" lvl="1">
              <a:spcBef>
                <a:spcPts val="0"/>
              </a:spcBef>
              <a:buSzPts val="2400"/>
            </a:pPr>
            <a:r>
              <a:rPr lang="en-US" sz="2000" dirty="0"/>
              <a:t>Nadir – relative to local vertical</a:t>
            </a:r>
          </a:p>
          <a:p>
            <a:pPr marL="800100" lvl="1">
              <a:spcBef>
                <a:spcPts val="0"/>
              </a:spcBef>
              <a:buSzPts val="2400"/>
            </a:pPr>
            <a:r>
              <a:rPr lang="en-US" sz="2000" dirty="0"/>
              <a:t>Nearest target – relative to up/ray to closest object</a:t>
            </a:r>
          </a:p>
          <a:p>
            <a:pPr marL="342900">
              <a:spcBef>
                <a:spcPts val="0"/>
              </a:spcBef>
              <a:buSzPts val="2400"/>
            </a:pPr>
            <a:r>
              <a:rPr lang="en-US" sz="2000" dirty="0"/>
              <a:t>W3C </a:t>
            </a:r>
            <a:r>
              <a:rPr lang="en-US" sz="2000" dirty="0" err="1"/>
              <a:t>WebVMT</a:t>
            </a:r>
            <a:r>
              <a:rPr lang="en-US" sz="2000" dirty="0"/>
              <a:t> and sample </a:t>
            </a:r>
            <a:r>
              <a:rPr lang="en-US" sz="2000" dirty="0">
                <a:hlinkClick r:id="rId3"/>
              </a:rPr>
              <a:t>data</a:t>
            </a:r>
            <a:r>
              <a:rPr lang="en-US" sz="2000" dirty="0"/>
              <a:t> Schema + </a:t>
            </a:r>
            <a:r>
              <a:rPr lang="en-US" sz="2000" dirty="0">
                <a:hlinkClick r:id="rId4"/>
              </a:rPr>
              <a:t>GeoPose validation and samples</a:t>
            </a:r>
            <a:r>
              <a:rPr lang="en-US" sz="2000" dirty="0"/>
              <a:t> </a:t>
            </a:r>
          </a:p>
          <a:p>
            <a:pPr marL="233363" lvl="0" indent="-80963" algn="l" rtl="0">
              <a:lnSpc>
                <a:spcPct val="100000"/>
              </a:lnSpc>
              <a:spcBef>
                <a:spcPts val="480"/>
              </a:spcBef>
              <a:spcAft>
                <a:spcPts val="0"/>
              </a:spcAft>
              <a:buSzPts val="2400"/>
              <a:buFont typeface="Arial"/>
              <a:buNone/>
            </a:pPr>
            <a:endParaRPr dirty="0"/>
          </a:p>
        </p:txBody>
      </p:sp>
      <p:sp>
        <p:nvSpPr>
          <p:cNvPr id="106" name="Google Shape;106;p4"/>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 name="Slide Number Placeholder 1">
            <a:extLst>
              <a:ext uri="{FF2B5EF4-FFF2-40B4-BE49-F238E27FC236}">
                <a16:creationId xmlns:a16="http://schemas.microsoft.com/office/drawing/2014/main" id="{9E2CE483-C13A-2B40-B650-DE80EBC9D1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8"/>
          <p:cNvPicPr preferRelativeResize="0"/>
          <p:nvPr/>
        </p:nvPicPr>
        <p:blipFill rotWithShape="1">
          <a:blip r:embed="rId3">
            <a:alphaModFix/>
          </a:blip>
          <a:srcRect l="3703" r="3703"/>
          <a:stretch/>
        </p:blipFill>
        <p:spPr>
          <a:xfrm>
            <a:off x="0" y="10"/>
            <a:ext cx="12191952" cy="6858000"/>
          </a:xfrm>
          <a:prstGeom prst="rect">
            <a:avLst/>
          </a:prstGeom>
          <a:noFill/>
          <a:ln>
            <a:noFill/>
          </a:ln>
        </p:spPr>
      </p:pic>
      <p:sp>
        <p:nvSpPr>
          <p:cNvPr id="129" name="Google Shape;129;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What is a Pose?</a:t>
            </a:r>
            <a:endParaRPr dirty="0"/>
          </a:p>
        </p:txBody>
      </p:sp>
      <p:sp>
        <p:nvSpPr>
          <p:cNvPr id="130" name="Google Shape;130;p8"/>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131" name="Google Shape;131;p8"/>
          <p:cNvSpPr/>
          <p:nvPr/>
        </p:nvSpPr>
        <p:spPr>
          <a:xfrm>
            <a:off x="2133600" y="1863551"/>
            <a:ext cx="838200" cy="533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CG Times"/>
              <a:ea typeface="CG Times"/>
              <a:cs typeface="CG Times"/>
              <a:sym typeface="CG Times"/>
            </a:endParaRPr>
          </a:p>
        </p:txBody>
      </p:sp>
      <p:sp>
        <p:nvSpPr>
          <p:cNvPr id="2" name="Text Placeholder 1">
            <a:extLst>
              <a:ext uri="{FF2B5EF4-FFF2-40B4-BE49-F238E27FC236}">
                <a16:creationId xmlns:a16="http://schemas.microsoft.com/office/drawing/2014/main" id="{1156081C-EEBB-F149-A695-6B606953FFAA}"/>
              </a:ext>
            </a:extLst>
          </p:cNvPr>
          <p:cNvSpPr>
            <a:spLocks noGrp="1"/>
          </p:cNvSpPr>
          <p:nvPr>
            <p:ph type="body" idx="1"/>
          </p:nvPr>
        </p:nvSpPr>
        <p:spPr/>
        <p:txBody>
          <a:bodyPr/>
          <a:lstStyle/>
          <a:p>
            <a:pPr marL="114300" indent="0">
              <a:buNone/>
            </a:pPr>
            <a:r>
              <a:rPr lang="en-GB" sz="2000" dirty="0"/>
              <a:t>We are interested in two principal poses here: the tablet device with its AR view, and the manipulator on the robot arm. We have an outermost Cartesian frame for the site with a chain (in yellow) of sub-frames and associated transforms through the person and robot which link the two poses.</a:t>
            </a:r>
          </a:p>
        </p:txBody>
      </p:sp>
      <p:sp>
        <p:nvSpPr>
          <p:cNvPr id="3" name="Slide Number Placeholder 2">
            <a:extLst>
              <a:ext uri="{FF2B5EF4-FFF2-40B4-BE49-F238E27FC236}">
                <a16:creationId xmlns:a16="http://schemas.microsoft.com/office/drawing/2014/main" id="{C7E91072-B583-384D-A8F2-C2ACDCFAEF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89ae5bab81_6_4"/>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What is a GeoPose?</a:t>
            </a:r>
            <a:endParaRPr dirty="0"/>
          </a:p>
        </p:txBody>
      </p:sp>
      <p:sp>
        <p:nvSpPr>
          <p:cNvPr id="137" name="Google Shape;137;g89ae5bab81_6_4"/>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grpSp>
        <p:nvGrpSpPr>
          <p:cNvPr id="138" name="Google Shape;138;g89ae5bab81_6_4"/>
          <p:cNvGrpSpPr/>
          <p:nvPr/>
        </p:nvGrpSpPr>
        <p:grpSpPr>
          <a:xfrm>
            <a:off x="540450" y="2408003"/>
            <a:ext cx="11283151" cy="3626697"/>
            <a:chOff x="692850" y="2484203"/>
            <a:chExt cx="11283151" cy="3626697"/>
          </a:xfrm>
        </p:grpSpPr>
        <p:pic>
          <p:nvPicPr>
            <p:cNvPr id="139" name="Google Shape;139;g89ae5bab81_6_4"/>
            <p:cNvPicPr preferRelativeResize="0"/>
            <p:nvPr/>
          </p:nvPicPr>
          <p:blipFill rotWithShape="1">
            <a:blip r:embed="rId3">
              <a:alphaModFix/>
            </a:blip>
            <a:srcRect l="22812" r="22807"/>
            <a:stretch/>
          </p:blipFill>
          <p:spPr>
            <a:xfrm>
              <a:off x="8373856" y="2646000"/>
              <a:ext cx="3602146" cy="3450000"/>
            </a:xfrm>
            <a:prstGeom prst="rect">
              <a:avLst/>
            </a:prstGeom>
            <a:noFill/>
            <a:ln>
              <a:noFill/>
            </a:ln>
          </p:spPr>
        </p:pic>
        <p:cxnSp>
          <p:nvCxnSpPr>
            <p:cNvPr id="140" name="Google Shape;140;g89ae5bab81_6_4"/>
            <p:cNvCxnSpPr/>
            <p:nvPr/>
          </p:nvCxnSpPr>
          <p:spPr>
            <a:xfrm flipH="1">
              <a:off x="692950" y="4058900"/>
              <a:ext cx="8413200" cy="2052000"/>
            </a:xfrm>
            <a:prstGeom prst="straightConnector1">
              <a:avLst/>
            </a:prstGeom>
            <a:noFill/>
            <a:ln w="19050" cap="flat" cmpd="sng">
              <a:solidFill>
                <a:schemeClr val="dk2"/>
              </a:solidFill>
              <a:prstDash val="solid"/>
              <a:round/>
              <a:headEnd type="none" w="med" len="med"/>
              <a:tailEnd type="none" w="med" len="med"/>
            </a:ln>
          </p:spPr>
        </p:cxnSp>
        <p:cxnSp>
          <p:nvCxnSpPr>
            <p:cNvPr id="141" name="Google Shape;141;g89ae5bab81_6_4"/>
            <p:cNvCxnSpPr/>
            <p:nvPr/>
          </p:nvCxnSpPr>
          <p:spPr>
            <a:xfrm rot="10800000">
              <a:off x="701950" y="2655000"/>
              <a:ext cx="7767900" cy="877200"/>
            </a:xfrm>
            <a:prstGeom prst="straightConnector1">
              <a:avLst/>
            </a:prstGeom>
            <a:noFill/>
            <a:ln w="19050" cap="flat" cmpd="sng">
              <a:solidFill>
                <a:schemeClr val="dk2"/>
              </a:solidFill>
              <a:prstDash val="solid"/>
              <a:round/>
              <a:headEnd type="none" w="med" len="med"/>
              <a:tailEnd type="none" w="med" len="med"/>
            </a:ln>
          </p:spPr>
        </p:cxnSp>
        <p:sp>
          <p:nvSpPr>
            <p:cNvPr id="142" name="Google Shape;142;g89ae5bab81_6_4"/>
            <p:cNvSpPr/>
            <p:nvPr/>
          </p:nvSpPr>
          <p:spPr>
            <a:xfrm>
              <a:off x="692850" y="2646000"/>
              <a:ext cx="7371300" cy="3450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g89ae5bab81_6_4"/>
            <p:cNvPicPr preferRelativeResize="0"/>
            <p:nvPr/>
          </p:nvPicPr>
          <p:blipFill rotWithShape="1">
            <a:blip r:embed="rId4">
              <a:alphaModFix/>
            </a:blip>
            <a:srcRect l="7997" t="24511" r="7997"/>
            <a:stretch/>
          </p:blipFill>
          <p:spPr>
            <a:xfrm>
              <a:off x="701701" y="2646000"/>
              <a:ext cx="7371302" cy="3450000"/>
            </a:xfrm>
            <a:prstGeom prst="rect">
              <a:avLst/>
            </a:prstGeom>
            <a:noFill/>
            <a:ln>
              <a:noFill/>
            </a:ln>
          </p:spPr>
        </p:pic>
        <p:sp>
          <p:nvSpPr>
            <p:cNvPr id="144" name="Google Shape;144;g89ae5bab81_6_4"/>
            <p:cNvSpPr/>
            <p:nvPr/>
          </p:nvSpPr>
          <p:spPr>
            <a:xfrm rot="-2976563">
              <a:off x="8534518" y="2867718"/>
              <a:ext cx="1380566" cy="807671"/>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g89ae5bab81_6_4"/>
            <p:cNvCxnSpPr/>
            <p:nvPr/>
          </p:nvCxnSpPr>
          <p:spPr>
            <a:xfrm flipH="1">
              <a:off x="8055000" y="2493000"/>
              <a:ext cx="1314000" cy="153000"/>
            </a:xfrm>
            <a:prstGeom prst="straightConnector1">
              <a:avLst/>
            </a:prstGeom>
            <a:noFill/>
            <a:ln w="19050" cap="flat" cmpd="sng">
              <a:solidFill>
                <a:schemeClr val="dk2"/>
              </a:solidFill>
              <a:prstDash val="solid"/>
              <a:round/>
              <a:headEnd type="none" w="med" len="med"/>
              <a:tailEnd type="none" w="med" len="med"/>
            </a:ln>
          </p:spPr>
        </p:cxnSp>
        <p:cxnSp>
          <p:nvCxnSpPr>
            <p:cNvPr id="146" name="Google Shape;146;g89ae5bab81_6_4"/>
            <p:cNvCxnSpPr/>
            <p:nvPr/>
          </p:nvCxnSpPr>
          <p:spPr>
            <a:xfrm flipH="1">
              <a:off x="8081950" y="3014400"/>
              <a:ext cx="1897800" cy="3087600"/>
            </a:xfrm>
            <a:prstGeom prst="straightConnector1">
              <a:avLst/>
            </a:prstGeom>
            <a:noFill/>
            <a:ln w="19050" cap="flat" cmpd="sng">
              <a:solidFill>
                <a:schemeClr val="dk2"/>
              </a:solidFill>
              <a:prstDash val="solid"/>
              <a:round/>
              <a:headEnd type="none" w="med" len="med"/>
              <a:tailEnd type="none" w="med" len="med"/>
            </a:ln>
          </p:spPr>
        </p:cxnSp>
      </p:grpSp>
      <p:sp>
        <p:nvSpPr>
          <p:cNvPr id="13" name="Text Placeholder 1">
            <a:extLst>
              <a:ext uri="{FF2B5EF4-FFF2-40B4-BE49-F238E27FC236}">
                <a16:creationId xmlns:a16="http://schemas.microsoft.com/office/drawing/2014/main" id="{7564A2FC-4227-D045-8C18-8052DAFB4017}"/>
              </a:ext>
            </a:extLst>
          </p:cNvPr>
          <p:cNvSpPr>
            <a:spLocks noGrp="1"/>
          </p:cNvSpPr>
          <p:nvPr>
            <p:ph type="body" idx="1"/>
          </p:nvPr>
        </p:nvSpPr>
        <p:spPr>
          <a:xfrm>
            <a:off x="461963" y="1113183"/>
            <a:ext cx="11277600" cy="5057430"/>
          </a:xfrm>
        </p:spPr>
        <p:txBody>
          <a:bodyPr/>
          <a:lstStyle/>
          <a:p>
            <a:pPr marL="114300" indent="0">
              <a:buNone/>
            </a:pPr>
            <a:r>
              <a:rPr lang="en-GB" sz="2000" dirty="0"/>
              <a:t>If a requirement is to relate the objects and their poses in the site Cartesian frame to other objects in the real world, e.g. from geospatial databases, or to link with other systems, we may extend a graph of linked frames (a chain, in the illustrated case) outwards to link our Cartesian local frame to a geospatial topocentric reference frame.</a:t>
            </a:r>
          </a:p>
        </p:txBody>
      </p:sp>
      <p:sp>
        <p:nvSpPr>
          <p:cNvPr id="2" name="Slide Number Placeholder 1">
            <a:extLst>
              <a:ext uri="{FF2B5EF4-FFF2-40B4-BE49-F238E27FC236}">
                <a16:creationId xmlns:a16="http://schemas.microsoft.com/office/drawing/2014/main" id="{15736232-4468-1047-919E-985042217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89ae5bab81_8_4"/>
          <p:cNvSpPr txBox="1">
            <a:spLocks noGrp="1"/>
          </p:cNvSpPr>
          <p:nvPr>
            <p:ph type="title"/>
          </p:nvPr>
        </p:nvSpPr>
        <p:spPr>
          <a:xfrm>
            <a:off x="433088" y="144088"/>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Conceptual Definition of </a:t>
            </a:r>
            <a:r>
              <a:rPr lang="en-US" dirty="0" err="1"/>
              <a:t>GeoPose</a:t>
            </a:r>
            <a:endParaRPr dirty="0"/>
          </a:p>
        </p:txBody>
      </p:sp>
      <p:sp>
        <p:nvSpPr>
          <p:cNvPr id="170" name="Google Shape;170;g89ae5bab81_8_4"/>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171" name="Google Shape;171;g89ae5bab81_8_4"/>
          <p:cNvSpPr txBox="1"/>
          <p:nvPr/>
        </p:nvSpPr>
        <p:spPr>
          <a:xfrm>
            <a:off x="-97100" y="1271926"/>
            <a:ext cx="4699800" cy="4779900"/>
          </a:xfrm>
          <a:prstGeom prst="rect">
            <a:avLst/>
          </a:prstGeom>
          <a:noFill/>
          <a:ln>
            <a:noFill/>
          </a:ln>
        </p:spPr>
        <p:txBody>
          <a:bodyPr spcFirstLastPara="1" wrap="square" lIns="91425" tIns="91425" rIns="91425" bIns="91425" anchor="t" anchorCtr="0">
            <a:noAutofit/>
          </a:bodyPr>
          <a:lstStyle/>
          <a:p>
            <a:pPr marL="457200" indent="-336550">
              <a:lnSpc>
                <a:spcPct val="115000"/>
              </a:lnSpc>
              <a:buSzPts val="1700"/>
              <a:buFont typeface="Arial"/>
              <a:buChar char="●"/>
            </a:pPr>
            <a:r>
              <a:rPr lang="en-US" sz="1600" dirty="0">
                <a:highlight>
                  <a:srgbClr val="FFFFFF"/>
                </a:highlight>
              </a:rPr>
              <a:t>A </a:t>
            </a:r>
            <a:r>
              <a:rPr lang="en-US" sz="1600" b="1" dirty="0">
                <a:highlight>
                  <a:srgbClr val="FFFFFF"/>
                </a:highlight>
              </a:rPr>
              <a:t>Pose</a:t>
            </a:r>
            <a:r>
              <a:rPr lang="en-US" sz="1600" dirty="0">
                <a:highlight>
                  <a:srgbClr val="FFFFFF"/>
                </a:highlight>
              </a:rPr>
              <a:t> captures location and orientation of a real or digital object.</a:t>
            </a:r>
          </a:p>
          <a:p>
            <a:pPr marL="457200" indent="-336550">
              <a:lnSpc>
                <a:spcPct val="115000"/>
              </a:lnSpc>
              <a:buSzPts val="1700"/>
              <a:buFont typeface="Arial"/>
              <a:buChar char="●"/>
            </a:pPr>
            <a:r>
              <a:rPr lang="en-US" sz="1600" dirty="0">
                <a:highlight>
                  <a:srgbClr val="FFFFFF"/>
                </a:highlight>
              </a:rPr>
              <a:t>A </a:t>
            </a:r>
            <a:r>
              <a:rPr lang="en-US" sz="1600" b="1" dirty="0">
                <a:highlight>
                  <a:srgbClr val="FFFFFF"/>
                </a:highlight>
              </a:rPr>
              <a:t>Pose</a:t>
            </a:r>
            <a:r>
              <a:rPr lang="en-US" sz="1600" dirty="0">
                <a:highlight>
                  <a:srgbClr val="FFFFFF"/>
                </a:highlight>
              </a:rPr>
              <a:t> has an associated </a:t>
            </a:r>
            <a:r>
              <a:rPr lang="en-US" sz="1600" b="1" dirty="0" err="1">
                <a:highlight>
                  <a:srgbClr val="FFFFFF"/>
                </a:highlight>
              </a:rPr>
              <a:t>FrameTransform</a:t>
            </a:r>
            <a:r>
              <a:rPr lang="en-US" sz="1600" b="1" dirty="0">
                <a:highlight>
                  <a:srgbClr val="FFFFFF"/>
                </a:highlight>
              </a:rPr>
              <a:t> Chain</a:t>
            </a:r>
            <a:r>
              <a:rPr lang="en-US" sz="1600" dirty="0">
                <a:highlight>
                  <a:srgbClr val="FFFFFF"/>
                </a:highlight>
              </a:rPr>
              <a:t>. The </a:t>
            </a:r>
            <a:r>
              <a:rPr lang="en-US" sz="1600" b="1" dirty="0">
                <a:highlight>
                  <a:srgbClr val="FFFFFF"/>
                </a:highlight>
              </a:rPr>
              <a:t>Pose’s</a:t>
            </a:r>
            <a:r>
              <a:rPr lang="en-US" sz="1600" dirty="0">
                <a:highlight>
                  <a:srgbClr val="FFFFFF"/>
                </a:highlight>
              </a:rPr>
              <a:t> </a:t>
            </a:r>
            <a:r>
              <a:rPr lang="en-US" sz="1600" b="1" dirty="0" err="1">
                <a:highlight>
                  <a:srgbClr val="FFFFFF"/>
                </a:highlight>
              </a:rPr>
              <a:t>FrameTransform</a:t>
            </a:r>
            <a:r>
              <a:rPr lang="en-US" sz="1600" b="1" dirty="0">
                <a:highlight>
                  <a:srgbClr val="FFFFFF"/>
                </a:highlight>
              </a:rPr>
              <a:t> Chain</a:t>
            </a:r>
            <a:r>
              <a:rPr lang="en-US" sz="1600" dirty="0">
                <a:highlight>
                  <a:srgbClr val="FFFFFF"/>
                </a:highlight>
              </a:rPr>
              <a:t> encapsulates sufficient information to transform pose geometry in any component </a:t>
            </a:r>
            <a:r>
              <a:rPr lang="en-US" sz="1600" b="1" dirty="0">
                <a:highlight>
                  <a:srgbClr val="FFFFFF"/>
                </a:highlight>
              </a:rPr>
              <a:t>Frame</a:t>
            </a:r>
            <a:r>
              <a:rPr lang="en-US" sz="1600" dirty="0">
                <a:highlight>
                  <a:srgbClr val="FFFFFF"/>
                </a:highlight>
              </a:rPr>
              <a:t> to any other </a:t>
            </a:r>
            <a:r>
              <a:rPr lang="en-US" sz="1600" b="1" dirty="0">
                <a:highlight>
                  <a:srgbClr val="FFFFFF"/>
                </a:highlight>
              </a:rPr>
              <a:t>Frame</a:t>
            </a:r>
            <a:r>
              <a:rPr lang="en-US" sz="1600" dirty="0">
                <a:highlight>
                  <a:srgbClr val="FFFFFF"/>
                </a:highlight>
              </a:rPr>
              <a:t> in its associated  </a:t>
            </a:r>
            <a:r>
              <a:rPr lang="en-US" sz="1600" b="1" dirty="0" err="1">
                <a:highlight>
                  <a:srgbClr val="FFFFFF"/>
                </a:highlight>
              </a:rPr>
              <a:t>FrameTransform</a:t>
            </a:r>
            <a:r>
              <a:rPr lang="en-US" sz="1600" b="1" dirty="0">
                <a:highlight>
                  <a:srgbClr val="FFFFFF"/>
                </a:highlight>
              </a:rPr>
              <a:t> Chain</a:t>
            </a:r>
            <a:r>
              <a:rPr lang="en-US" sz="1600" dirty="0">
                <a:highlight>
                  <a:srgbClr val="FFFFFF"/>
                </a:highlight>
              </a:rPr>
              <a:t>.</a:t>
            </a:r>
          </a:p>
          <a:p>
            <a:pPr marL="457200" lvl="0" indent="-336550">
              <a:lnSpc>
                <a:spcPct val="115000"/>
              </a:lnSpc>
              <a:buSzPts val="1700"/>
              <a:buFont typeface="Arial"/>
              <a:buChar char="●"/>
            </a:pPr>
            <a:r>
              <a:rPr lang="en-SG" sz="1600" dirty="0">
                <a:highlight>
                  <a:srgbClr val="FFFFFF"/>
                </a:highlight>
              </a:rPr>
              <a:t>A </a:t>
            </a:r>
            <a:r>
              <a:rPr lang="en-SG" sz="1600" b="1" dirty="0">
                <a:highlight>
                  <a:srgbClr val="FFFFFF"/>
                </a:highlight>
              </a:rPr>
              <a:t>Fixed Pose</a:t>
            </a:r>
            <a:r>
              <a:rPr lang="en-SG" sz="1600" dirty="0">
                <a:highlight>
                  <a:srgbClr val="FFFFFF"/>
                </a:highlight>
              </a:rPr>
              <a:t> is a </a:t>
            </a:r>
            <a:r>
              <a:rPr lang="en-SG" sz="1600" b="1" dirty="0">
                <a:highlight>
                  <a:srgbClr val="FFFFFF"/>
                </a:highlight>
              </a:rPr>
              <a:t>Pose</a:t>
            </a:r>
            <a:r>
              <a:rPr lang="en-SG" sz="1600" dirty="0">
                <a:highlight>
                  <a:srgbClr val="FFFFFF"/>
                </a:highlight>
              </a:rPr>
              <a:t> whose associated </a:t>
            </a:r>
            <a:r>
              <a:rPr lang="en-SG" sz="1600" b="1" dirty="0">
                <a:highlight>
                  <a:srgbClr val="FFFFFF"/>
                </a:highlight>
              </a:rPr>
              <a:t>Outermost Frame</a:t>
            </a:r>
            <a:r>
              <a:rPr lang="en-SG" sz="1600" dirty="0">
                <a:highlight>
                  <a:srgbClr val="FFFFFF"/>
                </a:highlight>
              </a:rPr>
              <a:t> is related to an </a:t>
            </a:r>
            <a:r>
              <a:rPr lang="en-SG" sz="1600" b="1" dirty="0">
                <a:highlight>
                  <a:srgbClr val="FFFFFF"/>
                </a:highlight>
              </a:rPr>
              <a:t>Ephemeris Object - </a:t>
            </a:r>
            <a:r>
              <a:rPr lang="en-SG" sz="1600" dirty="0">
                <a:highlight>
                  <a:srgbClr val="FFFFFF"/>
                </a:highlight>
              </a:rPr>
              <a:t>a spatial object whose location and orientation are externally defined</a:t>
            </a:r>
            <a:r>
              <a:rPr lang="en-SG" sz="1600" b="1" dirty="0">
                <a:highlight>
                  <a:srgbClr val="FFFFFF"/>
                </a:highlight>
              </a:rPr>
              <a:t>.</a:t>
            </a:r>
          </a:p>
          <a:p>
            <a:pPr marL="457200" lvl="0" indent="-336550">
              <a:lnSpc>
                <a:spcPct val="115000"/>
              </a:lnSpc>
              <a:buSzPts val="1700"/>
              <a:buFont typeface="Arial"/>
              <a:buChar char="●"/>
            </a:pPr>
            <a:r>
              <a:rPr lang="en-US" sz="1600" b="0" i="0" u="none" strike="noStrike" cap="none" dirty="0">
                <a:solidFill>
                  <a:srgbClr val="000000"/>
                </a:solidFill>
                <a:highlight>
                  <a:srgbClr val="FFFFFF"/>
                </a:highlight>
                <a:latin typeface="Arial"/>
                <a:ea typeface="Arial"/>
                <a:cs typeface="Arial"/>
                <a:sym typeface="Arial"/>
              </a:rPr>
              <a:t>A </a:t>
            </a:r>
            <a:r>
              <a:rPr lang="en-US" sz="1600" b="1" i="0" u="none" strike="noStrike" cap="none" dirty="0" err="1">
                <a:solidFill>
                  <a:srgbClr val="000000"/>
                </a:solidFill>
                <a:highlight>
                  <a:srgbClr val="FFFFFF"/>
                </a:highlight>
                <a:latin typeface="Arial"/>
                <a:ea typeface="Arial"/>
                <a:cs typeface="Arial"/>
                <a:sym typeface="Arial"/>
              </a:rPr>
              <a:t>GeoPose</a:t>
            </a:r>
            <a:r>
              <a:rPr lang="en-US" sz="1600" b="0" i="0" u="none" strike="noStrike" cap="none" dirty="0">
                <a:solidFill>
                  <a:srgbClr val="000000"/>
                </a:solidFill>
                <a:highlight>
                  <a:srgbClr val="FFFFFF"/>
                </a:highlight>
                <a:latin typeface="Arial"/>
                <a:ea typeface="Arial"/>
                <a:cs typeface="Arial"/>
                <a:sym typeface="Arial"/>
              </a:rPr>
              <a:t> is a </a:t>
            </a:r>
            <a:r>
              <a:rPr lang="en-US" sz="1600" b="1" i="0" u="none" strike="noStrike" cap="none" dirty="0">
                <a:solidFill>
                  <a:srgbClr val="000000"/>
                </a:solidFill>
                <a:highlight>
                  <a:srgbClr val="FFFFFF"/>
                </a:highlight>
                <a:latin typeface="Arial"/>
                <a:ea typeface="Arial"/>
                <a:cs typeface="Arial"/>
                <a:sym typeface="Arial"/>
              </a:rPr>
              <a:t>Fixed Pose</a:t>
            </a:r>
            <a:r>
              <a:rPr lang="en-US" sz="1600" b="0" i="0" u="none" strike="noStrike" cap="none" dirty="0">
                <a:solidFill>
                  <a:srgbClr val="000000"/>
                </a:solidFill>
                <a:highlight>
                  <a:srgbClr val="FFFFFF"/>
                </a:highlight>
                <a:latin typeface="Arial"/>
                <a:ea typeface="Arial"/>
                <a:cs typeface="Arial"/>
                <a:sym typeface="Arial"/>
              </a:rPr>
              <a:t> related to </a:t>
            </a:r>
            <a:r>
              <a:rPr lang="en-US" sz="1600" dirty="0">
                <a:highlight>
                  <a:srgbClr val="FFFFFF"/>
                </a:highlight>
              </a:rPr>
              <a:t>a geospatial</a:t>
            </a:r>
            <a:r>
              <a:rPr lang="en-US" sz="1600" b="0" i="0" u="none" strike="noStrike" cap="none" dirty="0">
                <a:solidFill>
                  <a:srgbClr val="000000"/>
                </a:solidFill>
                <a:highlight>
                  <a:srgbClr val="FFFFFF"/>
                </a:highlight>
                <a:latin typeface="Arial"/>
                <a:ea typeface="Arial"/>
                <a:cs typeface="Arial"/>
                <a:sym typeface="Arial"/>
              </a:rPr>
              <a:t> </a:t>
            </a:r>
            <a:r>
              <a:rPr lang="en-US" sz="1600" b="1" i="0" u="none" strike="noStrike" cap="none" dirty="0">
                <a:solidFill>
                  <a:srgbClr val="000000"/>
                </a:solidFill>
                <a:highlight>
                  <a:srgbClr val="FFFFFF"/>
                </a:highlight>
                <a:latin typeface="Arial"/>
                <a:ea typeface="Arial"/>
                <a:cs typeface="Arial"/>
                <a:sym typeface="Arial"/>
              </a:rPr>
              <a:t>Ephemeris Object</a:t>
            </a:r>
            <a:r>
              <a:rPr lang="en-US" sz="1600" b="0" i="0" u="none" strike="noStrike" cap="none" dirty="0">
                <a:solidFill>
                  <a:srgbClr val="000000"/>
                </a:solidFill>
                <a:highlight>
                  <a:srgbClr val="FFFFFF"/>
                </a:highlight>
                <a:latin typeface="Arial"/>
                <a:ea typeface="Arial"/>
                <a:cs typeface="Arial"/>
                <a:sym typeface="Arial"/>
              </a:rPr>
              <a:t> (</a:t>
            </a:r>
            <a:r>
              <a:rPr lang="en-US" sz="1600" dirty="0">
                <a:highlight>
                  <a:srgbClr val="FFFFFF"/>
                </a:highlight>
              </a:rPr>
              <a:t>the</a:t>
            </a:r>
            <a:r>
              <a:rPr lang="en-US" sz="1600" b="0" i="0" u="none" strike="noStrike" cap="none" dirty="0">
                <a:solidFill>
                  <a:srgbClr val="000000"/>
                </a:solidFill>
                <a:highlight>
                  <a:srgbClr val="FFFFFF"/>
                </a:highlight>
                <a:latin typeface="Arial"/>
                <a:ea typeface="Arial"/>
                <a:cs typeface="Arial"/>
                <a:sym typeface="Arial"/>
              </a:rPr>
              <a:t> Earth) via a </a:t>
            </a:r>
            <a:r>
              <a:rPr lang="en-US" sz="1600" b="1" i="0" u="none" strike="noStrike" cap="none" dirty="0">
                <a:solidFill>
                  <a:srgbClr val="000000"/>
                </a:solidFill>
                <a:highlight>
                  <a:srgbClr val="FFFFFF"/>
                </a:highlight>
                <a:latin typeface="Arial"/>
                <a:ea typeface="Arial"/>
                <a:cs typeface="Arial"/>
                <a:sym typeface="Arial"/>
              </a:rPr>
              <a:t>Topocentric</a:t>
            </a:r>
            <a:r>
              <a:rPr lang="en-US" sz="1600" b="0" i="0" u="none" strike="noStrike" cap="none" dirty="0">
                <a:solidFill>
                  <a:srgbClr val="000000"/>
                </a:solidFill>
                <a:highlight>
                  <a:srgbClr val="FFFFFF"/>
                </a:highlight>
                <a:latin typeface="Arial"/>
                <a:ea typeface="Arial"/>
                <a:cs typeface="Arial"/>
                <a:sym typeface="Arial"/>
              </a:rPr>
              <a:t> </a:t>
            </a:r>
            <a:r>
              <a:rPr lang="en-US" sz="1600" b="1" i="0" u="none" strike="noStrike" cap="none" dirty="0">
                <a:solidFill>
                  <a:srgbClr val="000000"/>
                </a:solidFill>
                <a:highlight>
                  <a:srgbClr val="FFFFFF"/>
                </a:highlight>
                <a:latin typeface="Arial"/>
                <a:ea typeface="Arial"/>
                <a:cs typeface="Arial"/>
                <a:sym typeface="Arial"/>
              </a:rPr>
              <a:t>Reference Frame.</a:t>
            </a:r>
            <a:br>
              <a:rPr lang="en-SG" sz="1600" b="1" i="0" u="none" strike="noStrike" cap="none" dirty="0">
                <a:solidFill>
                  <a:srgbClr val="000000"/>
                </a:solidFill>
                <a:highlight>
                  <a:srgbClr val="FFFFFF"/>
                </a:highlight>
                <a:latin typeface="Arial"/>
                <a:ea typeface="Arial"/>
                <a:cs typeface="Arial"/>
                <a:sym typeface="Arial"/>
              </a:rPr>
            </a:br>
            <a:endParaRPr lang="en-SG" sz="1600" b="0" i="0" u="none" strike="noStrike" cap="none" dirty="0">
              <a:solidFill>
                <a:srgbClr val="000000"/>
              </a:solidFill>
              <a:highlight>
                <a:srgbClr val="FFFFFF"/>
              </a:highlight>
              <a:latin typeface="Arial"/>
              <a:ea typeface="Arial"/>
              <a:cs typeface="Arial"/>
              <a:sym typeface="Arial"/>
            </a:endParaRPr>
          </a:p>
        </p:txBody>
      </p:sp>
      <p:sp>
        <p:nvSpPr>
          <p:cNvPr id="172" name="Google Shape;172;g89ae5bab81_8_4"/>
          <p:cNvSpPr txBox="1"/>
          <p:nvPr/>
        </p:nvSpPr>
        <p:spPr>
          <a:xfrm>
            <a:off x="8754350" y="2599050"/>
            <a:ext cx="3014400" cy="165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800" b="1" i="0" u="none" strike="noStrike" cap="none" dirty="0">
                <a:solidFill>
                  <a:srgbClr val="000000"/>
                </a:solidFill>
                <a:latin typeface="Arial"/>
                <a:ea typeface="Arial"/>
                <a:cs typeface="Arial"/>
                <a:sym typeface="Arial"/>
              </a:rPr>
              <a:t>Short Version:</a:t>
            </a:r>
            <a:endParaRPr sz="1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800" b="0" i="0" u="none" strike="noStrike" cap="none" dirty="0">
                <a:solidFill>
                  <a:srgbClr val="000000"/>
                </a:solidFill>
                <a:latin typeface="Arial"/>
                <a:ea typeface="Arial"/>
                <a:cs typeface="Arial"/>
                <a:sym typeface="Arial"/>
              </a:rPr>
              <a:t>A </a:t>
            </a:r>
            <a:r>
              <a:rPr lang="en-US" sz="1800" b="1" i="0" u="none" strike="noStrike" cap="none" dirty="0" err="1">
                <a:solidFill>
                  <a:srgbClr val="000000"/>
                </a:solidFill>
                <a:latin typeface="Arial"/>
                <a:ea typeface="Arial"/>
                <a:cs typeface="Arial"/>
                <a:sym typeface="Arial"/>
              </a:rPr>
              <a:t>GeoPose</a:t>
            </a:r>
            <a:r>
              <a:rPr lang="en-US" sz="1800" b="0" i="0" u="none" strike="noStrike" cap="none" dirty="0">
                <a:solidFill>
                  <a:srgbClr val="000000"/>
                </a:solidFill>
                <a:latin typeface="Arial"/>
                <a:ea typeface="Arial"/>
                <a:cs typeface="Arial"/>
                <a:sym typeface="Arial"/>
              </a:rPr>
              <a:t> ties the location and orientation of a spatial object to the Earth’s surface.</a:t>
            </a:r>
            <a:endParaRPr sz="1800" b="0" i="0" u="none" strike="noStrike" cap="none" dirty="0">
              <a:solidFill>
                <a:srgbClr val="000000"/>
              </a:solidFill>
              <a:latin typeface="Arial"/>
              <a:ea typeface="Arial"/>
              <a:cs typeface="Arial"/>
              <a:sym typeface="Arial"/>
            </a:endParaRPr>
          </a:p>
        </p:txBody>
      </p:sp>
      <p:pic>
        <p:nvPicPr>
          <p:cNvPr id="173" name="Google Shape;173;g89ae5bab81_8_4"/>
          <p:cNvPicPr preferRelativeResize="0"/>
          <p:nvPr/>
        </p:nvPicPr>
        <p:blipFill rotWithShape="1">
          <a:blip r:embed="rId3">
            <a:alphaModFix/>
          </a:blip>
          <a:srcRect l="3703" r="3703"/>
          <a:stretch/>
        </p:blipFill>
        <p:spPr>
          <a:xfrm>
            <a:off x="3052961" y="1832651"/>
            <a:ext cx="6609379" cy="3717800"/>
          </a:xfrm>
          <a:prstGeom prst="rect">
            <a:avLst/>
          </a:prstGeom>
          <a:noFill/>
          <a:ln>
            <a:noFill/>
          </a:ln>
        </p:spPr>
      </p:pic>
      <p:sp>
        <p:nvSpPr>
          <p:cNvPr id="2" name="Slide Number Placeholder 1">
            <a:extLst>
              <a:ext uri="{FF2B5EF4-FFF2-40B4-BE49-F238E27FC236}">
                <a16:creationId xmlns:a16="http://schemas.microsoft.com/office/drawing/2014/main" id="{7587C14F-CBA9-8F49-A2C6-3700FB05A6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build="p"/>
      <p:bldP spid="1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
          <p:cNvSpPr txBox="1">
            <a:spLocks noGrp="1"/>
          </p:cNvSpPr>
          <p:nvPr>
            <p:ph type="title"/>
          </p:nvPr>
        </p:nvSpPr>
        <p:spPr>
          <a:xfrm>
            <a:off x="609600" y="274638"/>
            <a:ext cx="10972800" cy="5635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Summary</a:t>
            </a:r>
            <a:endParaRPr dirty="0"/>
          </a:p>
        </p:txBody>
      </p:sp>
      <p:sp>
        <p:nvSpPr>
          <p:cNvPr id="198" name="Google Shape;198;p10"/>
          <p:cNvSpPr txBox="1">
            <a:spLocks noGrp="1"/>
          </p:cNvSpPr>
          <p:nvPr>
            <p:ph type="body" idx="1"/>
          </p:nvPr>
        </p:nvSpPr>
        <p:spPr>
          <a:xfrm>
            <a:off x="609600" y="1066800"/>
            <a:ext cx="5386917" cy="63976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400"/>
              <a:buFont typeface="Arial"/>
              <a:buNone/>
            </a:pPr>
            <a:r>
              <a:rPr lang="en-US" dirty="0"/>
              <a:t>GeoPose is</a:t>
            </a:r>
            <a:endParaRPr dirty="0"/>
          </a:p>
        </p:txBody>
      </p:sp>
      <p:sp>
        <p:nvSpPr>
          <p:cNvPr id="199" name="Google Shape;199;p10"/>
          <p:cNvSpPr txBox="1">
            <a:spLocks noGrp="1"/>
          </p:cNvSpPr>
          <p:nvPr>
            <p:ph type="body" idx="2"/>
          </p:nvPr>
        </p:nvSpPr>
        <p:spPr>
          <a:xfrm>
            <a:off x="609600" y="1706550"/>
            <a:ext cx="5027400" cy="3951300"/>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dirty="0"/>
              <a:t>an encapsulation of location and orientation as a concrete data object</a:t>
            </a:r>
          </a:p>
          <a:p>
            <a:pPr marL="233363" lvl="0" indent="-233363" algn="l" rtl="0">
              <a:lnSpc>
                <a:spcPct val="100000"/>
              </a:lnSpc>
              <a:spcBef>
                <a:spcPts val="0"/>
              </a:spcBef>
              <a:spcAft>
                <a:spcPts val="0"/>
              </a:spcAft>
              <a:buSzPts val="2400"/>
              <a:buFont typeface="Arial"/>
              <a:buChar char="•"/>
            </a:pPr>
            <a:r>
              <a:rPr lang="en-US" dirty="0"/>
              <a:t>based on a logical data model </a:t>
            </a:r>
          </a:p>
          <a:p>
            <a:pPr marL="233363" lvl="0" indent="-233363" algn="l" rtl="0">
              <a:lnSpc>
                <a:spcPct val="100000"/>
              </a:lnSpc>
              <a:spcBef>
                <a:spcPts val="0"/>
              </a:spcBef>
              <a:spcAft>
                <a:spcPts val="0"/>
              </a:spcAft>
              <a:buSzPts val="2400"/>
              <a:buFont typeface="Arial"/>
              <a:buChar char="•"/>
            </a:pPr>
            <a:r>
              <a:rPr lang="en-US" dirty="0"/>
              <a:t>with a JSON encoding to express, capture, save and share the position and orientation of any real or digital object and observer in the real world.</a:t>
            </a:r>
            <a:br>
              <a:rPr lang="en-US" dirty="0"/>
            </a:br>
            <a:r>
              <a:rPr lang="en-US" dirty="0"/>
              <a:t> </a:t>
            </a:r>
            <a:br>
              <a:rPr lang="en-US" dirty="0"/>
            </a:br>
            <a:br>
              <a:rPr lang="en-US" dirty="0"/>
            </a:br>
            <a:endParaRPr dirty="0"/>
          </a:p>
        </p:txBody>
      </p:sp>
      <p:sp>
        <p:nvSpPr>
          <p:cNvPr id="200" name="Google Shape;200;p10"/>
          <p:cNvSpPr txBox="1">
            <a:spLocks noGrp="1"/>
          </p:cNvSpPr>
          <p:nvPr>
            <p:ph type="body" idx="3"/>
          </p:nvPr>
        </p:nvSpPr>
        <p:spPr>
          <a:xfrm>
            <a:off x="6193368" y="1066800"/>
            <a:ext cx="5389033" cy="63976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400"/>
              <a:buFont typeface="Arial"/>
              <a:buNone/>
            </a:pPr>
            <a:r>
              <a:rPr lang="en-US" dirty="0">
                <a:solidFill>
                  <a:srgbClr val="002060"/>
                </a:solidFill>
              </a:rPr>
              <a:t>GeoPose is not</a:t>
            </a:r>
            <a:endParaRPr dirty="0"/>
          </a:p>
        </p:txBody>
      </p:sp>
      <p:sp>
        <p:nvSpPr>
          <p:cNvPr id="201" name="Google Shape;201;p10"/>
          <p:cNvSpPr txBox="1">
            <a:spLocks noGrp="1"/>
          </p:cNvSpPr>
          <p:nvPr>
            <p:ph type="body" idx="4"/>
          </p:nvPr>
        </p:nvSpPr>
        <p:spPr>
          <a:xfrm>
            <a:off x="6193369" y="1706562"/>
            <a:ext cx="5008032" cy="3951288"/>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dirty="0">
                <a:solidFill>
                  <a:srgbClr val="002060"/>
                </a:solidFill>
              </a:rPr>
              <a:t>a method to </a:t>
            </a:r>
            <a:r>
              <a:rPr lang="en-US" u="sng" dirty="0">
                <a:solidFill>
                  <a:srgbClr val="002060"/>
                </a:solidFill>
              </a:rPr>
              <a:t>obtain</a:t>
            </a:r>
            <a:r>
              <a:rPr lang="en-US" dirty="0">
                <a:solidFill>
                  <a:srgbClr val="002060"/>
                </a:solidFill>
              </a:rPr>
              <a:t> a person, place or thing’s earth-anchored position or pose, </a:t>
            </a:r>
            <a:endParaRPr dirty="0"/>
          </a:p>
          <a:p>
            <a:pPr marL="233363" lvl="0" indent="-233363" algn="l" rtl="0">
              <a:lnSpc>
                <a:spcPct val="100000"/>
              </a:lnSpc>
              <a:spcBef>
                <a:spcPts val="480"/>
              </a:spcBef>
              <a:spcAft>
                <a:spcPts val="0"/>
              </a:spcAft>
              <a:buSzPts val="2400"/>
              <a:buFont typeface="Arial"/>
              <a:buChar char="•"/>
            </a:pPr>
            <a:r>
              <a:rPr lang="en-US" dirty="0">
                <a:solidFill>
                  <a:srgbClr val="002060"/>
                </a:solidFill>
              </a:rPr>
              <a:t>a substitute for the camera sensor model,</a:t>
            </a:r>
            <a:endParaRPr dirty="0"/>
          </a:p>
          <a:p>
            <a:pPr marL="233363" lvl="0" indent="-233363" algn="l" rtl="0">
              <a:lnSpc>
                <a:spcPct val="100000"/>
              </a:lnSpc>
              <a:spcBef>
                <a:spcPts val="480"/>
              </a:spcBef>
              <a:spcAft>
                <a:spcPts val="0"/>
              </a:spcAft>
              <a:buSzPts val="2400"/>
              <a:buFont typeface="Arial"/>
              <a:buChar char="•"/>
            </a:pPr>
            <a:r>
              <a:rPr lang="en-US" dirty="0">
                <a:solidFill>
                  <a:srgbClr val="002060"/>
                </a:solidFill>
              </a:rPr>
              <a:t>an API or library</a:t>
            </a:r>
            <a:endParaRPr dirty="0"/>
          </a:p>
          <a:p>
            <a:pPr marL="233363" lvl="0" indent="-80963" algn="l" rtl="0">
              <a:lnSpc>
                <a:spcPct val="100000"/>
              </a:lnSpc>
              <a:spcBef>
                <a:spcPts val="480"/>
              </a:spcBef>
              <a:spcAft>
                <a:spcPts val="0"/>
              </a:spcAft>
              <a:buSzPts val="2400"/>
              <a:buFont typeface="Arial"/>
              <a:buNone/>
            </a:pPr>
            <a:endParaRPr dirty="0">
              <a:solidFill>
                <a:srgbClr val="002060"/>
              </a:solidFill>
            </a:endParaRPr>
          </a:p>
        </p:txBody>
      </p:sp>
      <p:sp>
        <p:nvSpPr>
          <p:cNvPr id="202" name="Google Shape;202;p10"/>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2" name="Slide Number Placeholder 1">
            <a:extLst>
              <a:ext uri="{FF2B5EF4-FFF2-40B4-BE49-F238E27FC236}">
                <a16:creationId xmlns:a16="http://schemas.microsoft.com/office/drawing/2014/main" id="{499EFCB8-E91B-3B46-9018-BC2A41F45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838201" y="223003"/>
            <a:ext cx="10744200" cy="66938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Goals</a:t>
            </a:r>
            <a:endParaRPr dirty="0"/>
          </a:p>
        </p:txBody>
      </p:sp>
      <p:sp>
        <p:nvSpPr>
          <p:cNvPr id="267" name="Google Shape;267;p17"/>
          <p:cNvSpPr txBox="1">
            <a:spLocks noGrp="1"/>
          </p:cNvSpPr>
          <p:nvPr>
            <p:ph type="body" idx="1"/>
          </p:nvPr>
        </p:nvSpPr>
        <p:spPr>
          <a:xfrm>
            <a:off x="353833" y="1162529"/>
            <a:ext cx="6934200" cy="4891088"/>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dirty="0"/>
              <a:t>Achieve interoperability across</a:t>
            </a:r>
            <a:endParaRPr dirty="0"/>
          </a:p>
          <a:p>
            <a:pPr marL="912813" lvl="2" indent="-228600" algn="l" rtl="0">
              <a:lnSpc>
                <a:spcPct val="100000"/>
              </a:lnSpc>
              <a:spcBef>
                <a:spcPts val="360"/>
              </a:spcBef>
              <a:spcAft>
                <a:spcPts val="0"/>
              </a:spcAft>
              <a:buSzPts val="1800"/>
              <a:buFont typeface="Arial"/>
              <a:buChar char="•"/>
            </a:pPr>
            <a:r>
              <a:rPr lang="en-US" dirty="0"/>
              <a:t>Services </a:t>
            </a:r>
            <a:endParaRPr dirty="0"/>
          </a:p>
          <a:p>
            <a:pPr marL="912813" lvl="2" indent="-228600" algn="l" rtl="0">
              <a:lnSpc>
                <a:spcPct val="100000"/>
              </a:lnSpc>
              <a:spcBef>
                <a:spcPts val="360"/>
              </a:spcBef>
              <a:spcAft>
                <a:spcPts val="0"/>
              </a:spcAft>
              <a:buSzPts val="1800"/>
              <a:buFont typeface="Arial"/>
              <a:buChar char="•"/>
            </a:pPr>
            <a:r>
              <a:rPr lang="en-US" dirty="0"/>
              <a:t>Products</a:t>
            </a:r>
            <a:endParaRPr dirty="0"/>
          </a:p>
          <a:p>
            <a:pPr marL="912813" lvl="2" indent="-228600" algn="l" rtl="0">
              <a:lnSpc>
                <a:spcPct val="100000"/>
              </a:lnSpc>
              <a:spcBef>
                <a:spcPts val="360"/>
              </a:spcBef>
              <a:spcAft>
                <a:spcPts val="0"/>
              </a:spcAft>
              <a:buSzPts val="1800"/>
              <a:buFont typeface="Arial"/>
              <a:buChar char="•"/>
            </a:pPr>
            <a:r>
              <a:rPr lang="en-US" dirty="0"/>
              <a:t>Industries</a:t>
            </a:r>
            <a:endParaRPr dirty="0"/>
          </a:p>
          <a:p>
            <a:pPr marL="233363" lvl="0" indent="-233363" algn="l" rtl="0">
              <a:lnSpc>
                <a:spcPct val="100000"/>
              </a:lnSpc>
              <a:spcBef>
                <a:spcPts val="480"/>
              </a:spcBef>
              <a:spcAft>
                <a:spcPts val="0"/>
              </a:spcAft>
              <a:buSzPts val="2400"/>
              <a:buFont typeface="Arial"/>
              <a:buChar char="•"/>
            </a:pPr>
            <a:r>
              <a:rPr lang="en-US" dirty="0"/>
              <a:t>Provide agreement on </a:t>
            </a:r>
            <a:endParaRPr dirty="0"/>
          </a:p>
          <a:p>
            <a:pPr marL="569913" lvl="1" indent="-222250" algn="l" rtl="0">
              <a:lnSpc>
                <a:spcPct val="100000"/>
              </a:lnSpc>
              <a:spcBef>
                <a:spcPts val="400"/>
              </a:spcBef>
              <a:spcAft>
                <a:spcPts val="0"/>
              </a:spcAft>
              <a:buSzPts val="2000"/>
              <a:buFont typeface="Arial"/>
              <a:buChar char="–"/>
            </a:pPr>
            <a:r>
              <a:rPr lang="en-US" dirty="0"/>
              <a:t>Semantics and naming</a:t>
            </a:r>
            <a:endParaRPr dirty="0"/>
          </a:p>
          <a:p>
            <a:pPr marL="912813" lvl="2" indent="-228600" algn="l" rtl="0">
              <a:lnSpc>
                <a:spcPct val="100000"/>
              </a:lnSpc>
              <a:spcBef>
                <a:spcPts val="360"/>
              </a:spcBef>
              <a:spcAft>
                <a:spcPts val="0"/>
              </a:spcAft>
              <a:buSzPts val="1800"/>
              <a:buFont typeface="Arial"/>
              <a:buChar char="•"/>
            </a:pPr>
            <a:r>
              <a:rPr lang="en-US" dirty="0"/>
              <a:t>What is meant by height/elevation?</a:t>
            </a:r>
            <a:endParaRPr dirty="0"/>
          </a:p>
          <a:p>
            <a:pPr marL="569913" lvl="1" indent="-222250" algn="l" rtl="0">
              <a:lnSpc>
                <a:spcPct val="100000"/>
              </a:lnSpc>
              <a:spcBef>
                <a:spcPts val="400"/>
              </a:spcBef>
              <a:spcAft>
                <a:spcPts val="0"/>
              </a:spcAft>
              <a:buSzPts val="2000"/>
              <a:buFont typeface="Arial"/>
              <a:buChar char="–"/>
            </a:pPr>
            <a:r>
              <a:rPr lang="en-US" dirty="0"/>
              <a:t>Data Types, Encodings, Syntax</a:t>
            </a:r>
            <a:endParaRPr dirty="0"/>
          </a:p>
          <a:p>
            <a:pPr marL="912813" lvl="2" indent="-228600" algn="l" rtl="0">
              <a:lnSpc>
                <a:spcPct val="100000"/>
              </a:lnSpc>
              <a:spcBef>
                <a:spcPts val="360"/>
              </a:spcBef>
              <a:spcAft>
                <a:spcPts val="0"/>
              </a:spcAft>
              <a:buSzPts val="1800"/>
              <a:buFont typeface="Arial"/>
              <a:buChar char="•"/>
            </a:pPr>
            <a:r>
              <a:rPr lang="en-US" dirty="0"/>
              <a:t>Order of coordinates</a:t>
            </a:r>
            <a:endParaRPr dirty="0"/>
          </a:p>
          <a:p>
            <a:pPr marL="912813" lvl="2" indent="-228600" algn="l" rtl="0">
              <a:lnSpc>
                <a:spcPct val="100000"/>
              </a:lnSpc>
              <a:spcBef>
                <a:spcPts val="360"/>
              </a:spcBef>
              <a:spcAft>
                <a:spcPts val="0"/>
              </a:spcAft>
              <a:buSzPts val="1800"/>
              <a:buFont typeface="Arial"/>
              <a:buChar char="•"/>
            </a:pPr>
            <a:r>
              <a:rPr lang="en-US" dirty="0"/>
              <a:t>Units</a:t>
            </a:r>
            <a:endParaRPr dirty="0"/>
          </a:p>
          <a:p>
            <a:pPr marL="569913" lvl="1" indent="-222250" algn="l" rtl="0">
              <a:lnSpc>
                <a:spcPct val="100000"/>
              </a:lnSpc>
              <a:spcBef>
                <a:spcPts val="400"/>
              </a:spcBef>
              <a:spcAft>
                <a:spcPts val="0"/>
              </a:spcAft>
              <a:buSzPts val="2000"/>
              <a:buFont typeface="Arial"/>
              <a:buChar char="–"/>
            </a:pPr>
            <a:r>
              <a:rPr lang="en-US" dirty="0"/>
              <a:t>Frames of Reference</a:t>
            </a:r>
            <a:endParaRPr dirty="0"/>
          </a:p>
          <a:p>
            <a:pPr marL="912813" lvl="2" indent="-228600" algn="l" rtl="0">
              <a:lnSpc>
                <a:spcPct val="100000"/>
              </a:lnSpc>
              <a:spcBef>
                <a:spcPts val="360"/>
              </a:spcBef>
              <a:spcAft>
                <a:spcPts val="0"/>
              </a:spcAft>
              <a:buSzPts val="1800"/>
              <a:buFont typeface="Arial"/>
              <a:buChar char="•"/>
            </a:pPr>
            <a:r>
              <a:rPr lang="en-US" dirty="0"/>
              <a:t>Definition of origin</a:t>
            </a:r>
            <a:endParaRPr dirty="0"/>
          </a:p>
          <a:p>
            <a:pPr marL="912813" lvl="2" indent="-228600" algn="l" rtl="0">
              <a:lnSpc>
                <a:spcPct val="100000"/>
              </a:lnSpc>
              <a:spcBef>
                <a:spcPts val="360"/>
              </a:spcBef>
              <a:spcAft>
                <a:spcPts val="0"/>
              </a:spcAft>
              <a:buSzPts val="1800"/>
              <a:buFont typeface="Arial"/>
              <a:buChar char="•"/>
            </a:pPr>
            <a:r>
              <a:rPr lang="en-US" dirty="0"/>
              <a:t>One system can interpret FOR from another</a:t>
            </a:r>
            <a:endParaRPr dirty="0"/>
          </a:p>
        </p:txBody>
      </p:sp>
      <p:sp>
        <p:nvSpPr>
          <p:cNvPr id="268" name="Google Shape;268;p17"/>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pic>
        <p:nvPicPr>
          <p:cNvPr id="2" name="Picture 1">
            <a:extLst>
              <a:ext uri="{FF2B5EF4-FFF2-40B4-BE49-F238E27FC236}">
                <a16:creationId xmlns:a16="http://schemas.microsoft.com/office/drawing/2014/main" id="{2DFE880F-4A48-594E-9E8D-9B828CF92266}"/>
              </a:ext>
            </a:extLst>
          </p:cNvPr>
          <p:cNvPicPr>
            <a:picLocks noChangeAspect="1"/>
          </p:cNvPicPr>
          <p:nvPr/>
        </p:nvPicPr>
        <p:blipFill>
          <a:blip r:embed="rId3"/>
          <a:stretch>
            <a:fillRect/>
          </a:stretch>
        </p:blipFill>
        <p:spPr>
          <a:xfrm>
            <a:off x="5072743" y="1458076"/>
            <a:ext cx="6316889" cy="3859619"/>
          </a:xfrm>
          <a:prstGeom prst="rect">
            <a:avLst/>
          </a:prstGeom>
        </p:spPr>
      </p:pic>
      <p:sp>
        <p:nvSpPr>
          <p:cNvPr id="3" name="TextBox 2">
            <a:extLst>
              <a:ext uri="{FF2B5EF4-FFF2-40B4-BE49-F238E27FC236}">
                <a16:creationId xmlns:a16="http://schemas.microsoft.com/office/drawing/2014/main" id="{26380BD2-2C36-494D-9B63-D23853E9399A}"/>
              </a:ext>
            </a:extLst>
          </p:cNvPr>
          <p:cNvSpPr txBox="1"/>
          <p:nvPr/>
        </p:nvSpPr>
        <p:spPr>
          <a:xfrm>
            <a:off x="5320837" y="5150617"/>
            <a:ext cx="6613450" cy="253916"/>
          </a:xfrm>
          <a:prstGeom prst="rect">
            <a:avLst/>
          </a:prstGeom>
          <a:noFill/>
        </p:spPr>
        <p:txBody>
          <a:bodyPr wrap="square" rtlCol="0">
            <a:spAutoFit/>
          </a:bodyPr>
          <a:lstStyle/>
          <a:p>
            <a:r>
              <a:rPr lang="en-US" sz="1050" dirty="0"/>
              <a:t>https://</a:t>
            </a:r>
            <a:r>
              <a:rPr lang="en-US" sz="1050" dirty="0" err="1"/>
              <a:t>www.aerotime.aero</a:t>
            </a:r>
            <a:r>
              <a:rPr lang="en-US" sz="1050" dirty="0"/>
              <a:t>/aviation-blog/</a:t>
            </a:r>
            <a:r>
              <a:rPr lang="en-US" sz="1050" dirty="0" err="1"/>
              <a:t>wp</a:t>
            </a:r>
            <a:r>
              <a:rPr lang="en-US" sz="1050" dirty="0"/>
              <a:t>-content/uploads/2016/06/2000px-Vertical_distances.svg.png</a:t>
            </a:r>
          </a:p>
        </p:txBody>
      </p:sp>
      <p:sp>
        <p:nvSpPr>
          <p:cNvPr id="4" name="Slide Number Placeholder 3">
            <a:extLst>
              <a:ext uri="{FF2B5EF4-FFF2-40B4-BE49-F238E27FC236}">
                <a16:creationId xmlns:a16="http://schemas.microsoft.com/office/drawing/2014/main" id="{EA40E1AB-6196-F94E-BBB7-D68D3BDD83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4"/>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a:t>Autonomous Vehicles &amp; Robots</a:t>
            </a:r>
            <a:endParaRPr/>
          </a:p>
        </p:txBody>
      </p:sp>
      <p:sp>
        <p:nvSpPr>
          <p:cNvPr id="236" name="Google Shape;236;p14"/>
          <p:cNvSpPr txBox="1">
            <a:spLocks noGrp="1"/>
          </p:cNvSpPr>
          <p:nvPr>
            <p:ph type="body" idx="1"/>
          </p:nvPr>
        </p:nvSpPr>
        <p:spPr>
          <a:xfrm>
            <a:off x="533401" y="1279525"/>
            <a:ext cx="4114800" cy="4891088"/>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sz="2000" dirty="0"/>
              <a:t>Dynamic situational awareness with respect to other vehicles (cars, trucks, trains, bicycles), people, animals, and other objects (where they are moving independently in space and time)</a:t>
            </a:r>
            <a:endParaRPr sz="2000" dirty="0"/>
          </a:p>
          <a:p>
            <a:pPr marL="233361" lvl="0" indent="-233361" algn="l" rtl="0">
              <a:lnSpc>
                <a:spcPct val="100000"/>
              </a:lnSpc>
              <a:spcBef>
                <a:spcPts val="480"/>
              </a:spcBef>
              <a:spcAft>
                <a:spcPts val="0"/>
              </a:spcAft>
              <a:buSzPts val="2400"/>
              <a:buFont typeface="Arial"/>
              <a:buChar char="•"/>
            </a:pPr>
            <a:r>
              <a:rPr lang="en-US" sz="2000" dirty="0"/>
              <a:t>GeoPose for guidance and to avoid </a:t>
            </a:r>
            <a:endParaRPr sz="2000" dirty="0"/>
          </a:p>
          <a:p>
            <a:pPr marL="233363" lvl="0" indent="-195263" algn="l" rtl="0">
              <a:lnSpc>
                <a:spcPct val="100000"/>
              </a:lnSpc>
              <a:spcBef>
                <a:spcPts val="480"/>
              </a:spcBef>
              <a:spcAft>
                <a:spcPts val="0"/>
              </a:spcAft>
              <a:buSzPts val="1800"/>
              <a:buChar char="•"/>
            </a:pPr>
            <a:r>
              <a:rPr lang="en-US" sz="2000" dirty="0"/>
              <a:t>Timestamp allows for precise synchronization</a:t>
            </a:r>
            <a:endParaRPr sz="2000" dirty="0"/>
          </a:p>
        </p:txBody>
      </p:sp>
      <p:sp>
        <p:nvSpPr>
          <p:cNvPr id="237" name="Google Shape;237;p14"/>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39" name="Google Shape;239;p14"/>
          <p:cNvSpPr txBox="1"/>
          <p:nvPr/>
        </p:nvSpPr>
        <p:spPr>
          <a:xfrm>
            <a:off x="4648200" y="5715000"/>
            <a:ext cx="6858000" cy="4556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sng" strike="noStrike" cap="none">
                <a:solidFill>
                  <a:schemeClr val="dk1"/>
                </a:solidFill>
                <a:latin typeface="CG Times"/>
                <a:ea typeface="CG Times"/>
                <a:cs typeface="CG Times"/>
                <a:sym typeface="CG Times"/>
                <a:hlinkClick r:id="rId3"/>
              </a:rPr>
              <a:t>https://www.geospatialworld.net/news/dubai-technologies-partner-support-self-driving-transportation-expo-2020/</a:t>
            </a:r>
            <a:endParaRPr sz="1000" b="1" i="0" u="none" strike="noStrike" cap="none">
              <a:solidFill>
                <a:schemeClr val="dk1"/>
              </a:solidFill>
              <a:latin typeface="CG Times"/>
              <a:ea typeface="CG Times"/>
              <a:cs typeface="CG Times"/>
              <a:sym typeface="CG Times"/>
            </a:endParaRPr>
          </a:p>
        </p:txBody>
      </p:sp>
      <p:pic>
        <p:nvPicPr>
          <p:cNvPr id="240" name="Google Shape;240;p14"/>
          <p:cNvPicPr preferRelativeResize="0"/>
          <p:nvPr/>
        </p:nvPicPr>
        <p:blipFill rotWithShape="1">
          <a:blip r:embed="rId4">
            <a:alphaModFix/>
          </a:blip>
          <a:srcRect/>
          <a:stretch/>
        </p:blipFill>
        <p:spPr>
          <a:xfrm>
            <a:off x="4842090" y="1408920"/>
            <a:ext cx="7045110" cy="3959352"/>
          </a:xfrm>
          <a:prstGeom prst="rect">
            <a:avLst/>
          </a:prstGeom>
          <a:noFill/>
          <a:ln>
            <a:noFill/>
          </a:ln>
        </p:spPr>
      </p:pic>
      <p:pic>
        <p:nvPicPr>
          <p:cNvPr id="241" name="Google Shape;241;p14"/>
          <p:cNvPicPr preferRelativeResize="0"/>
          <p:nvPr/>
        </p:nvPicPr>
        <p:blipFill rotWithShape="1">
          <a:blip r:embed="rId5">
            <a:alphaModFix/>
          </a:blip>
          <a:srcRect t="3611" b="21465"/>
          <a:stretch/>
        </p:blipFill>
        <p:spPr>
          <a:xfrm>
            <a:off x="4881650" y="1576650"/>
            <a:ext cx="6965976" cy="3917425"/>
          </a:xfrm>
          <a:prstGeom prst="rect">
            <a:avLst/>
          </a:prstGeom>
          <a:noFill/>
          <a:ln>
            <a:noFill/>
          </a:ln>
        </p:spPr>
      </p:pic>
      <p:sp>
        <p:nvSpPr>
          <p:cNvPr id="2" name="Slide Number Placeholder 1">
            <a:extLst>
              <a:ext uri="{FF2B5EF4-FFF2-40B4-BE49-F238E27FC236}">
                <a16:creationId xmlns:a16="http://schemas.microsoft.com/office/drawing/2014/main" id="{ABEF408D-0766-C54B-AE21-642F442188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5"/>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a:t>Long-term Persistent Objects</a:t>
            </a:r>
            <a:endParaRPr/>
          </a:p>
        </p:txBody>
      </p:sp>
      <p:sp>
        <p:nvSpPr>
          <p:cNvPr id="248" name="Google Shape;248;p15"/>
          <p:cNvSpPr txBox="1">
            <a:spLocks noGrp="1"/>
          </p:cNvSpPr>
          <p:nvPr>
            <p:ph type="body" idx="1"/>
          </p:nvPr>
        </p:nvSpPr>
        <p:spPr>
          <a:xfrm>
            <a:off x="609600" y="1279525"/>
            <a:ext cx="4419600" cy="4891200"/>
          </a:xfrm>
          <a:prstGeom prst="rect">
            <a:avLst/>
          </a:prstGeom>
          <a:noFill/>
          <a:ln>
            <a:noFill/>
          </a:ln>
        </p:spPr>
        <p:txBody>
          <a:bodyPr spcFirstLastPara="1" wrap="square" lIns="91425" tIns="45700" rIns="91425" bIns="45700" anchor="t" anchorCtr="0">
            <a:noAutofit/>
          </a:bodyPr>
          <a:lstStyle/>
          <a:p>
            <a:pPr marL="12700" lvl="0" indent="0" algn="l" rtl="0">
              <a:lnSpc>
                <a:spcPct val="100000"/>
              </a:lnSpc>
              <a:spcBef>
                <a:spcPts val="0"/>
              </a:spcBef>
              <a:spcAft>
                <a:spcPts val="0"/>
              </a:spcAft>
              <a:buSzPts val="2200"/>
              <a:buNone/>
            </a:pPr>
            <a:r>
              <a:rPr lang="en-US" sz="2200" dirty="0"/>
              <a:t>Use case involving primarily stationary 3D objects (synthetic or real) anchored to the surface of the earth, </a:t>
            </a:r>
            <a:r>
              <a:rPr lang="en-US" sz="2200" dirty="0" err="1"/>
              <a:t>GeoPose</a:t>
            </a:r>
            <a:r>
              <a:rPr lang="en-US" sz="2200" dirty="0"/>
              <a:t> express how buildings or other elements of the built environment (e.g., Manufacturing, Architecture, Construction, Engineering) are positioned and oriented in a shared geospatial frame of reference.</a:t>
            </a:r>
            <a:endParaRPr sz="2200" dirty="0"/>
          </a:p>
        </p:txBody>
      </p:sp>
      <p:sp>
        <p:nvSpPr>
          <p:cNvPr id="249" name="Google Shape;249;p15"/>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pic>
        <p:nvPicPr>
          <p:cNvPr id="251" name="Google Shape;251;p15"/>
          <p:cNvPicPr preferRelativeResize="0"/>
          <p:nvPr/>
        </p:nvPicPr>
        <p:blipFill rotWithShape="1">
          <a:blip r:embed="rId3">
            <a:alphaModFix/>
          </a:blip>
          <a:srcRect l="17105"/>
          <a:stretch/>
        </p:blipFill>
        <p:spPr>
          <a:xfrm>
            <a:off x="5329518" y="1713707"/>
            <a:ext cx="6400800" cy="4343400"/>
          </a:xfrm>
          <a:prstGeom prst="rect">
            <a:avLst/>
          </a:prstGeom>
          <a:noFill/>
          <a:ln>
            <a:noFill/>
          </a:ln>
        </p:spPr>
      </p:pic>
      <p:sp>
        <p:nvSpPr>
          <p:cNvPr id="252" name="Google Shape;252;p15"/>
          <p:cNvSpPr txBox="1"/>
          <p:nvPr/>
        </p:nvSpPr>
        <p:spPr>
          <a:xfrm>
            <a:off x="5329518" y="6248400"/>
            <a:ext cx="4881282"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a:ea typeface="Arial"/>
                <a:cs typeface="Arial"/>
                <a:sym typeface="Arial"/>
              </a:rPr>
              <a:t>https://pbs.twimg.com/media/EOIzH7yX4AEHVGT.jpg</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75230E58-BDAD-7D49-AD42-ED23D3405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cSld>
  <p:clrMapOvr>
    <a:masterClrMapping/>
  </p:clrMapOvr>
</p:sld>
</file>

<file path=ppt/theme/theme1.xml><?xml version="1.0" encoding="utf-8"?>
<a:theme xmlns:a="http://schemas.openxmlformats.org/drawingml/2006/main"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2324</Words>
  <Application>Microsoft Office PowerPoint</Application>
  <PresentationFormat>Widescreen</PresentationFormat>
  <Paragraphs>284</Paragraphs>
  <Slides>25</Slides>
  <Notes>25</Notes>
  <HiddenSlides>1</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Lato</vt:lpstr>
      <vt:lpstr>Calibri</vt:lpstr>
      <vt:lpstr>Courier New</vt:lpstr>
      <vt:lpstr>Arial</vt:lpstr>
      <vt:lpstr>Times New Roman</vt:lpstr>
      <vt:lpstr>CG Times</vt:lpstr>
      <vt:lpstr>Title Slide</vt:lpstr>
      <vt:lpstr>1_Custom Design</vt:lpstr>
      <vt:lpstr>PowerPoint Presentation</vt:lpstr>
      <vt:lpstr>GeoPose Vision</vt:lpstr>
      <vt:lpstr>What is a Pose?</vt:lpstr>
      <vt:lpstr>What is a GeoPose?</vt:lpstr>
      <vt:lpstr>Conceptual Definition of GeoPose</vt:lpstr>
      <vt:lpstr>Summary</vt:lpstr>
      <vt:lpstr>Goals</vt:lpstr>
      <vt:lpstr>Autonomous Vehicles &amp; Robots</vt:lpstr>
      <vt:lpstr>Long-term Persistent Objects</vt:lpstr>
      <vt:lpstr>GeoSpatially-anchored Augmented Reality</vt:lpstr>
      <vt:lpstr>Target Metadata for Images and Video</vt:lpstr>
      <vt:lpstr>GeoPose Standardisation Targets 1/2</vt:lpstr>
      <vt:lpstr>GeoPose Standardisation Targets 2/2</vt:lpstr>
      <vt:lpstr>Eight Independent GeoPose Targets</vt:lpstr>
      <vt:lpstr>Basic</vt:lpstr>
      <vt:lpstr>Encoded Example: Basic-Quaternion</vt:lpstr>
      <vt:lpstr>Advanced</vt:lpstr>
      <vt:lpstr>Composite: Chain</vt:lpstr>
      <vt:lpstr>Example: Chain</vt:lpstr>
      <vt:lpstr>Composite: (Frame) Graph</vt:lpstr>
      <vt:lpstr>Composite: Graph</vt:lpstr>
      <vt:lpstr>Composite: Sequence</vt:lpstr>
      <vt:lpstr>Current Status of GeoPose</vt:lpstr>
      <vt:lpstr>Discussion</vt:lpstr>
      <vt:lpstr>What’s New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Carl Smyth</cp:lastModifiedBy>
  <cp:revision>8</cp:revision>
  <dcterms:created xsi:type="dcterms:W3CDTF">2020-04-17T22:01:33Z</dcterms:created>
  <dcterms:modified xsi:type="dcterms:W3CDTF">2021-06-16T05:00:21Z</dcterms:modified>
</cp:coreProperties>
</file>